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66" r:id="rId2"/>
    <p:sldId id="267" r:id="rId3"/>
    <p:sldId id="262" r:id="rId4"/>
    <p:sldId id="257" r:id="rId5"/>
    <p:sldId id="258" r:id="rId6"/>
    <p:sldId id="259" r:id="rId7"/>
    <p:sldId id="260" r:id="rId8"/>
    <p:sldId id="261" r:id="rId9"/>
    <p:sldId id="270" r:id="rId10"/>
    <p:sldId id="263" r:id="rId11"/>
    <p:sldId id="268" r:id="rId12"/>
    <p:sldId id="269" r:id="rId13"/>
    <p:sldId id="271" r:id="rId14"/>
    <p:sldId id="273" r:id="rId15"/>
    <p:sldId id="274" r:id="rId16"/>
    <p:sldId id="280" r:id="rId17"/>
    <p:sldId id="281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4CD7-678B-4BEA-88F8-4AF05A7315F3}" type="datetimeFigureOut">
              <a:rPr lang="tr-TR" smtClean="0"/>
              <a:pPr/>
              <a:t>26.10.2019</a:t>
            </a:fld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D943955-0152-4EB0-B29F-AFBD3DB1D4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4CD7-678B-4BEA-88F8-4AF05A7315F3}" type="datetimeFigureOut">
              <a:rPr lang="tr-TR" smtClean="0"/>
              <a:pPr/>
              <a:t>26.10.2019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3955-0152-4EB0-B29F-AFBD3DB1D4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4CD7-678B-4BEA-88F8-4AF05A7315F3}" type="datetimeFigureOut">
              <a:rPr lang="tr-TR" smtClean="0"/>
              <a:pPr/>
              <a:t>26.10.2019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3955-0152-4EB0-B29F-AFBD3DB1D4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4CD7-678B-4BEA-88F8-4AF05A7315F3}" type="datetimeFigureOut">
              <a:rPr lang="tr-TR" smtClean="0"/>
              <a:pPr/>
              <a:t>26.10.2019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D943955-0152-4EB0-B29F-AFBD3DB1D4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4CD7-678B-4BEA-88F8-4AF05A7315F3}" type="datetimeFigureOut">
              <a:rPr lang="tr-TR" smtClean="0"/>
              <a:pPr/>
              <a:t>26.10.2019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3955-0152-4EB0-B29F-AFBD3DB1D49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4CD7-678B-4BEA-88F8-4AF05A7315F3}" type="datetimeFigureOut">
              <a:rPr lang="tr-TR" smtClean="0"/>
              <a:pPr/>
              <a:t>26.10.2019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3955-0152-4EB0-B29F-AFBD3DB1D4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4CD7-678B-4BEA-88F8-4AF05A7315F3}" type="datetimeFigureOut">
              <a:rPr lang="tr-TR" smtClean="0"/>
              <a:pPr/>
              <a:t>26.10.2019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CD943955-0152-4EB0-B29F-AFBD3DB1D49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4CD7-678B-4BEA-88F8-4AF05A7315F3}" type="datetimeFigureOut">
              <a:rPr lang="tr-TR" smtClean="0"/>
              <a:pPr/>
              <a:t>26.10.2019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3955-0152-4EB0-B29F-AFBD3DB1D4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4CD7-678B-4BEA-88F8-4AF05A7315F3}" type="datetimeFigureOut">
              <a:rPr lang="tr-TR" smtClean="0"/>
              <a:pPr/>
              <a:t>26.10.2019</a:t>
            </a:fld>
            <a:endParaRPr 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3955-0152-4EB0-B29F-AFBD3DB1D4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4CD7-678B-4BEA-88F8-4AF05A7315F3}" type="datetimeFigureOut">
              <a:rPr lang="tr-TR" smtClean="0"/>
              <a:pPr/>
              <a:t>26.10.2019</a:t>
            </a:fld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3955-0152-4EB0-B29F-AFBD3DB1D4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4CD7-678B-4BEA-88F8-4AF05A7315F3}" type="datetimeFigureOut">
              <a:rPr lang="tr-TR" smtClean="0"/>
              <a:pPr/>
              <a:t>26.10.2019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3955-0152-4EB0-B29F-AFBD3DB1D49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A4B4CD7-678B-4BEA-88F8-4AF05A7315F3}" type="datetimeFigureOut">
              <a:rPr lang="tr-TR" smtClean="0"/>
              <a:pPr/>
              <a:t>26.10.2019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D943955-0152-4EB0-B29F-AFBD3DB1D49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mf.org/en/Publications/Publications-By-Author?author=Rodrigo%20%20Garcia-Verdu&amp;name=Garcia-Verdu,%20%20Rodrigo" TargetMode="External"/><Relationship Id="rId13" Type="http://schemas.openxmlformats.org/officeDocument/2006/relationships/hyperlink" Target="https://www.imf.org/en/Publications/Publications-By-Author?author=Stefan%20%20Mittnik&amp;name=Mittnik,%20%20Stefan" TargetMode="External"/><Relationship Id="rId18" Type="http://schemas.openxmlformats.org/officeDocument/2006/relationships/hyperlink" Target="https://www.imf.org/en/Publications/Publications-By-Author?author=Prakash%20%20Loungani&amp;name=Loungani,%20%20Prakash" TargetMode="External"/><Relationship Id="rId3" Type="http://schemas.openxmlformats.org/officeDocument/2006/relationships/hyperlink" Target="https://www.imf.org/en/Publications/Publications-By-Author?author=Alessandro%20%20Cantelmo&amp;name=Cantelmo,%20%20Alessandro" TargetMode="External"/><Relationship Id="rId21" Type="http://schemas.openxmlformats.org/officeDocument/2006/relationships/hyperlink" Target="https://www.imf.org/en/Publications/Publications-By-Author?author=Alexei%20P%20Kireyev&amp;name=Kireyev,%20P%20Alexei" TargetMode="External"/><Relationship Id="rId7" Type="http://schemas.openxmlformats.org/officeDocument/2006/relationships/hyperlink" Target="https://www.imf.org/en/Publications/WP/Issues/2019/02/04/Importing-Inputs-for-Climate-Change-Mitigation-The-Case-of-Agricultural-Productivity-46520" TargetMode="External"/><Relationship Id="rId12" Type="http://schemas.openxmlformats.org/officeDocument/2006/relationships/hyperlink" Target="https://www.imf.org/en/Publications/WP/Issues/2019/07/11/Climate-Disaster-Risks-Empirics-and-a-Multi-Phase-Dynamic-Model-47013" TargetMode="External"/><Relationship Id="rId17" Type="http://schemas.openxmlformats.org/officeDocument/2006/relationships/hyperlink" Target="https://www.imf.org/en/Publications/Publications-By-Author?author=Manoj%20%20Atolia&amp;name=Atolia,%20%20Manoj" TargetMode="External"/><Relationship Id="rId2" Type="http://schemas.openxmlformats.org/officeDocument/2006/relationships/hyperlink" Target="https://www.imf.org/en/Publications/WP/Issues/2019/03/08/Policy-Trade-Offs-in-Building-Resilience-to-Natural-Disasters-The-Case-of-St-46656" TargetMode="External"/><Relationship Id="rId16" Type="http://schemas.openxmlformats.org/officeDocument/2006/relationships/hyperlink" Target="https://www.imf.org/en/Publications/WP/Issues/2018/12/10/Optimal-Control-of-a-Global-Model-of-Climate-Change-with-Adaptation-and-Mitigation-46426" TargetMode="External"/><Relationship Id="rId20" Type="http://schemas.openxmlformats.org/officeDocument/2006/relationships/hyperlink" Target="https://www.imf.org/en/Publications/WP/Issues/2018/11/01/Macro-Fiscal-Implications-of-Climate-Change-The-Case-of-Djibouti-4629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mf.org/en/Publications/Publications-By-Author?author=Gonzalo%20%20Salinas&amp;name=Salinas,%20%20Gonzalo" TargetMode="External"/><Relationship Id="rId11" Type="http://schemas.openxmlformats.org/officeDocument/2006/relationships/hyperlink" Target="https://www.imf.org/en/Publications/Publications-By-Author?author=Hans%20%20Weisfeld&amp;name=Weisfeld,%20%20Hans" TargetMode="External"/><Relationship Id="rId5" Type="http://schemas.openxmlformats.org/officeDocument/2006/relationships/hyperlink" Target="https://www.imf.org/en/Publications/Publications-By-Author?author=Giovanni%20%20Melina&amp;name=Melina,%20%20Giovanni" TargetMode="External"/><Relationship Id="rId15" Type="http://schemas.openxmlformats.org/officeDocument/2006/relationships/hyperlink" Target="https://www.imf.org/en/Publications/Publications-By-Author?author=Alexander%20%20Haider&amp;name=Alexander%20%20Haider" TargetMode="External"/><Relationship Id="rId23" Type="http://schemas.openxmlformats.org/officeDocument/2006/relationships/hyperlink" Target="https://www.imf.org/en/Publications/Publications-By-Author?author=Sebastian%20%20Acevedo%20Mejia&amp;name=Acevedo%20Mejia,%20%20Sebastian" TargetMode="External"/><Relationship Id="rId10" Type="http://schemas.openxmlformats.org/officeDocument/2006/relationships/hyperlink" Target="https://www.imf.org/en/Publications/Publications-By-Author?author=Akira%20%20Sasahara&amp;name=Sasahara,%20%20Akira" TargetMode="External"/><Relationship Id="rId19" Type="http://schemas.openxmlformats.org/officeDocument/2006/relationships/hyperlink" Target="https://www.imf.org/en/Publications/Publications-By-Author?author=Helmut%20%20Maurer&amp;name=Maurer,%20%20Helmut" TargetMode="External"/><Relationship Id="rId4" Type="http://schemas.openxmlformats.org/officeDocument/2006/relationships/hyperlink" Target="https://www.imf.org/en/Publications/Publications-By-Author?author=Leo%20%20Bonato&amp;name=Bonato,%20%20Leo" TargetMode="External"/><Relationship Id="rId9" Type="http://schemas.openxmlformats.org/officeDocument/2006/relationships/hyperlink" Target="https://www.imf.org/en/Publications/Publications-By-Author?author=Alexis%20%20Meyer-Cirkel&amp;name=Meyer-Cirkel,%20%20Alexis" TargetMode="External"/><Relationship Id="rId14" Type="http://schemas.openxmlformats.org/officeDocument/2006/relationships/hyperlink" Target="https://www.imf.org/en/Publications/Publications-By-Author?author=Willi%20%20Semmler&amp;name=Semmler,%20%20Willi" TargetMode="External"/><Relationship Id="rId22" Type="http://schemas.openxmlformats.org/officeDocument/2006/relationships/hyperlink" Target="https://www.imf.org/en/Publications/WP/Issues/2016/12/31/Gone-with-the-Wind-Estimating-Hurricane-and-Climate-Change-Costs-in-the-Caribbean-44333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mf.org/en/Publications/Publications-By-Author?author=Maria%20Alejandra%20%20Amado&amp;name=Amado,%20%20Maria%20Alejandra" TargetMode="External"/><Relationship Id="rId13" Type="http://schemas.openxmlformats.org/officeDocument/2006/relationships/hyperlink" Target="https://www.imf.org/en/Publications/WP/Issues/2018/02/21/A-Multidimensional-Approach-to-Trade-Policy-Indicators-45644" TargetMode="External"/><Relationship Id="rId18" Type="http://schemas.openxmlformats.org/officeDocument/2006/relationships/hyperlink" Target="https://www.imf.org/en/Publications/WP/Issues/2016/12/31/Value-of-WTO-Trade-Agreements-in-a-New-Keynesian-Model-42733" TargetMode="External"/><Relationship Id="rId3" Type="http://schemas.openxmlformats.org/officeDocument/2006/relationships/hyperlink" Target="https://www.imf.org/en/Publications/Publications-By-Author?author=Carlos%20%20Caceres&amp;name=Caceres,%20%20Carlos" TargetMode="External"/><Relationship Id="rId7" Type="http://schemas.openxmlformats.org/officeDocument/2006/relationships/hyperlink" Target="https://www.imf.org/en/Publications/Publications-By-Author?author=Lisandro%20%20Abrego&amp;name=Abrego,%20%20Lisandro" TargetMode="External"/><Relationship Id="rId12" Type="http://schemas.openxmlformats.org/officeDocument/2006/relationships/hyperlink" Target="https://www.imf.org/en/Publications/Publications-By-Author?author=Rujun%20%20Yin&amp;name=Rujun%20%20Yin" TargetMode="External"/><Relationship Id="rId17" Type="http://schemas.openxmlformats.org/officeDocument/2006/relationships/hyperlink" Target="https://www.imf.org/en/Publications/WP/Issues/2016/12/31/Estimating-the-Effects-of-the-Trans-Pacific-Partnership-TPP-on-Latin-America-and-the-43917" TargetMode="External"/><Relationship Id="rId2" Type="http://schemas.openxmlformats.org/officeDocument/2006/relationships/hyperlink" Target="https://www.imf.org/en/Publications/WP/Issues/2019/07/03/Trade-Wars-and-Trade-Deals-Estimated-Effects-using-a-Multi-Sector-Model-46964" TargetMode="External"/><Relationship Id="rId16" Type="http://schemas.openxmlformats.org/officeDocument/2006/relationships/hyperlink" Target="https://www.imf.org/en/Publications/Publications-By-Author?author=Swarnali%20%20Ahmed%20Hannan&amp;name=Swarnali%20%20Ahmed%20Hannan" TargetMode="External"/><Relationship Id="rId20" Type="http://schemas.openxmlformats.org/officeDocument/2006/relationships/hyperlink" Target="https://www.imf.org/en/Publications/Publications-By-Author?author=Juha%20%20Tervala&amp;name=Tervala,%20%20Juh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mf.org/en/Publications/WP/Issues/2019/06/07/The-African-Continental-Free-Trade-Agreement-Welfare-Gains-Estimates-from-a-General-46881" TargetMode="External"/><Relationship Id="rId11" Type="http://schemas.openxmlformats.org/officeDocument/2006/relationships/hyperlink" Target="https://www.imf.org/en/Publications/Publications-By-Author?author=Saad%20N%20Quayyum&amp;name=Quayyum,%20N%20Saad" TargetMode="External"/><Relationship Id="rId5" Type="http://schemas.openxmlformats.org/officeDocument/2006/relationships/hyperlink" Target="https://www.imf.org/en/Publications/Publications-By-Author?author=Rui%20%20Mano&amp;name=Mano,%20%20Rui" TargetMode="External"/><Relationship Id="rId15" Type="http://schemas.openxmlformats.org/officeDocument/2006/relationships/hyperlink" Target="https://www.imf.org/en/Publications/WP/Issues/2016/12/31/The-Impact-of-Trade-Agreements-New-Approach-New-Insights-43956" TargetMode="External"/><Relationship Id="rId10" Type="http://schemas.openxmlformats.org/officeDocument/2006/relationships/hyperlink" Target="https://www.imf.org/en/Publications/Publications-By-Author?author=Rahul%20%20Giri&amp;name=Giri,%20%20Rahul" TargetMode="External"/><Relationship Id="rId19" Type="http://schemas.openxmlformats.org/officeDocument/2006/relationships/hyperlink" Target="https://www.imf.org/en/Publications/Publications-By-Author?author=Giovanni%20%20Ganelli&amp;name=Ganelli,%20%20Giovanni" TargetMode="External"/><Relationship Id="rId4" Type="http://schemas.openxmlformats.org/officeDocument/2006/relationships/hyperlink" Target="https://www.imf.org/en/Publications/Publications-By-Author?author=Diego%20A.%20Cerdeiro&amp;name=Cerdeiro,%20A.%20Diego" TargetMode="External"/><Relationship Id="rId9" Type="http://schemas.openxmlformats.org/officeDocument/2006/relationships/hyperlink" Target="https://www.imf.org/en/Publications/WP/Issues/2019/05/14/Understanding-Export-Diversification-Key-Drivers-and-Policy-Implications-46851" TargetMode="External"/><Relationship Id="rId14" Type="http://schemas.openxmlformats.org/officeDocument/2006/relationships/hyperlink" Target="https://www.imf.org/en/Publications/Publications-By-Author?author=Rachel%20J.%20Nam&amp;name=Nam,%20J.%20Rache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mf.org/en/Publications/Publications-By-Author?author=Kangni%20R%20Kpodar&amp;name=Kpodar,%20R%20Kangni" TargetMode="External"/><Relationship Id="rId13" Type="http://schemas.openxmlformats.org/officeDocument/2006/relationships/hyperlink" Target="https://www.imf.org/en/Publications/Publications-By-Author?author=Sami%20%20Ben%20Naceur&amp;name=Ben%20Naceur,%20%20Sami" TargetMode="External"/><Relationship Id="rId18" Type="http://schemas.openxmlformats.org/officeDocument/2006/relationships/hyperlink" Target="https://www.imf.org/en/Publications/Publications-By-Author?author=Jo%C3%A3o%20Tovar%20%20Jalles&amp;name=Jalles,%20%20Jo%C3%A3o%20Tovar" TargetMode="External"/><Relationship Id="rId26" Type="http://schemas.openxmlformats.org/officeDocument/2006/relationships/hyperlink" Target="https://www.imf.org/en/Publications/Publications-By-Author?author=Davide%20%20Furceri&amp;name=Furceri,%20%20Davide" TargetMode="External"/><Relationship Id="rId3" Type="http://schemas.openxmlformats.org/officeDocument/2006/relationships/hyperlink" Target="https://www.imf.org/en/Publications/Publications-By-Author?author=David%20%20Coady&amp;name=Coady,%20%20David" TargetMode="External"/><Relationship Id="rId21" Type="http://schemas.openxmlformats.org/officeDocument/2006/relationships/hyperlink" Target="https://www.imf.org/en/Publications/WP/Issues/2018/03/08/Canadas-Carbon-Price-Floor-45684" TargetMode="External"/><Relationship Id="rId7" Type="http://schemas.openxmlformats.org/officeDocument/2006/relationships/hyperlink" Target="https://www.imf.org/en/Publications/WP/Issues/2019/02/04/Export-Competitiveness-Fuel-Price-Nexus-in-Developing-Countries-Real-or-False-Concern-46424" TargetMode="External"/><Relationship Id="rId12" Type="http://schemas.openxmlformats.org/officeDocument/2006/relationships/hyperlink" Target="https://www.imf.org/en/Publications/Publications-By-Author?author=Nidhaleddine%20%20Ben%20Cheikh&amp;name=Ben%20Cheikh,%20%20Nidhaleddine" TargetMode="External"/><Relationship Id="rId17" Type="http://schemas.openxmlformats.org/officeDocument/2006/relationships/hyperlink" Target="https://www.imf.org/en/Publications/Publications-By-Author?author=Gail%20%20Cohen&amp;name=Cohen,%20%20Gail" TargetMode="External"/><Relationship Id="rId25" Type="http://schemas.openxmlformats.org/officeDocument/2006/relationships/hyperlink" Target="https://www.imf.org/en/Publications/Publications-By-Author?author=Sangyup%20%20Choi&amp;name=Choi,%20%20Sangyup" TargetMode="External"/><Relationship Id="rId2" Type="http://schemas.openxmlformats.org/officeDocument/2006/relationships/hyperlink" Target="https://www.imf.org/en/Publications/WP/Issues/2019/05/02/Global-Fossil-Fuel-Subsidies-Remain-Large-An-Update-Based-on-Country-Level-Estimates-46509" TargetMode="External"/><Relationship Id="rId16" Type="http://schemas.openxmlformats.org/officeDocument/2006/relationships/hyperlink" Target="https://www.imf.org/en/Publications/WP/Issues/2018/03/13/The-Long-Run-Decoupling-of-Emissions-and-Output-Evidence-from-the-Largest-Emitters-45688" TargetMode="External"/><Relationship Id="rId20" Type="http://schemas.openxmlformats.org/officeDocument/2006/relationships/hyperlink" Target="https://www.imf.org/en/Publications/Publications-By-Author?author=Ricardo%20%20Marto&amp;name=Marto,%20%20Ricard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mf.org/en/Publications/Publications-By-Author?author=Baoping%20%20Shang&amp;name=Shang,%20%20Baoping" TargetMode="External"/><Relationship Id="rId11" Type="http://schemas.openxmlformats.org/officeDocument/2006/relationships/hyperlink" Target="https://www.imf.org/en/Publications/WP/Issues/2018/05/09/Oil-Prices-and-GCC-Stock-Markets-New-Evidence-from-Smooth-Transition-Models-45819" TargetMode="External"/><Relationship Id="rId24" Type="http://schemas.openxmlformats.org/officeDocument/2006/relationships/hyperlink" Target="https://www.imf.org/en/Publications/WP/Issues/2017/09/05/Oil-Prices-and-Inflation-Dynamics-Evidence-from-Advanced-and-Developing-Economies-45180" TargetMode="External"/><Relationship Id="rId5" Type="http://schemas.openxmlformats.org/officeDocument/2006/relationships/hyperlink" Target="https://www.imf.org/en/Publications/Publications-By-Author?author=Nghia-Piotr%20%20Le&amp;name=Le,%20%20Nghia-Piotr" TargetMode="External"/><Relationship Id="rId15" Type="http://schemas.openxmlformats.org/officeDocument/2006/relationships/hyperlink" Target="https://www.imf.org/en/Publications/Publications-By-Author?author=Christophe%20%20Rault&amp;name=Rault,%20%20Christophe" TargetMode="External"/><Relationship Id="rId23" Type="http://schemas.openxmlformats.org/officeDocument/2006/relationships/hyperlink" Target="https://www.imf.org/en/Publications/Publications-By-Author?author=Victor%20%20Mylonas&amp;name=Mylonas,%20%20Victor" TargetMode="External"/><Relationship Id="rId10" Type="http://schemas.openxmlformats.org/officeDocument/2006/relationships/hyperlink" Target="https://www.imf.org/en/Publications/Publications-By-Author?author=Kodjovi%20M.%20Eklou&amp;name=Eklou,%20M.%20Kodjovi" TargetMode="External"/><Relationship Id="rId19" Type="http://schemas.openxmlformats.org/officeDocument/2006/relationships/hyperlink" Target="https://www.imf.org/en/Publications/Publications-By-Author?author=Prakash%20%20Loungani&amp;name=Loungani,%20%20Prakash" TargetMode="External"/><Relationship Id="rId4" Type="http://schemas.openxmlformats.org/officeDocument/2006/relationships/hyperlink" Target="https://www.imf.org/en/Publications/Publications-By-Author?author=Ian%20%20Parry&amp;name=Parry,%20%20Ian" TargetMode="External"/><Relationship Id="rId9" Type="http://schemas.openxmlformats.org/officeDocument/2006/relationships/hyperlink" Target="https://www.imf.org/en/Publications/Publications-By-Author?author=Stefania%20%20Fabrizio&amp;name=Fabrizio,%20%20Stefania" TargetMode="External"/><Relationship Id="rId14" Type="http://schemas.openxmlformats.org/officeDocument/2006/relationships/hyperlink" Target="https://www.imf.org/en/Publications/Publications-By-Author?author=Oussama%20%20Kanaan&amp;name=Kanaan,%20%20Oussama" TargetMode="External"/><Relationship Id="rId22" Type="http://schemas.openxmlformats.org/officeDocument/2006/relationships/hyperlink" Target="https://www.imf.org/en/Publications/Publications-By-Author?author=Ian%20W.H.%20Parry&amp;name=Parry,%20W.H.%20Ian" TargetMode="External"/><Relationship Id="rId27" Type="http://schemas.openxmlformats.org/officeDocument/2006/relationships/hyperlink" Target="https://www.imf.org/en/Publications/Publications-By-Author?author=Saurabh%20%20Mishra&amp;name=Mishra,%20%20Saurabh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mf.org/en/Publications/Publications-By-Author?author=Rima%20%20Turk-Ariss&amp;name=Turk-Ariss,%20%20Rima" TargetMode="External"/><Relationship Id="rId13" Type="http://schemas.openxmlformats.org/officeDocument/2006/relationships/hyperlink" Target="https://www.imf.org/en/Publications/WP/Issues/2017/06/29/Migration-and-Remittances-in-Latin-America-and-the-Caribbean-Engines-of-Growth-and-44956" TargetMode="External"/><Relationship Id="rId18" Type="http://schemas.openxmlformats.org/officeDocument/2006/relationships/hyperlink" Target="https://www.imf.org/en/Publications/Publications-By-Subject?subject=Economic%20growth" TargetMode="External"/><Relationship Id="rId26" Type="http://schemas.openxmlformats.org/officeDocument/2006/relationships/hyperlink" Target="https://openknowledge.worldbank.org/discover?filtertype_1=author&amp;filter_relational_operator_1=equals&amp;filter_1=Kone,+Zovanga+L.&amp;rpp=10&amp;sort_by=dc.date.issued_dt&amp;order=desc" TargetMode="External"/><Relationship Id="rId3" Type="http://schemas.openxmlformats.org/officeDocument/2006/relationships/hyperlink" Target="https://www.imf.org/en/Publications/Publications-By-Author?author=Jelle%20%20Barkema&amp;name=Barkema,%20%20Jelle" TargetMode="External"/><Relationship Id="rId21" Type="http://schemas.openxmlformats.org/officeDocument/2006/relationships/hyperlink" Target="https://www.imf.org/en/Publications/Publications-By-Subject?subject=Latin%20America" TargetMode="External"/><Relationship Id="rId7" Type="http://schemas.openxmlformats.org/officeDocument/2006/relationships/hyperlink" Target="https://www.imf.org/en/Publications/Publications-By-Author?author=Giang%20%20Ho&amp;name=Ho,%20%20Giang" TargetMode="External"/><Relationship Id="rId12" Type="http://schemas.openxmlformats.org/officeDocument/2006/relationships/hyperlink" Target="https://www.imf.org/en/Publications/Publications-By-Author?author=Franz%20%20Loyola&amp;name=Loyola,%20%20Franz" TargetMode="External"/><Relationship Id="rId17" Type="http://schemas.openxmlformats.org/officeDocument/2006/relationships/hyperlink" Target="https://www.imf.org/en/Publications/Publications-By-Subject?subject=Caribbean" TargetMode="External"/><Relationship Id="rId25" Type="http://schemas.openxmlformats.org/officeDocument/2006/relationships/hyperlink" Target="https://openknowledge.worldbank.org/discover?filtertype_1=author&amp;filter_relational_operator_1=equals&amp;filter_1=Denisova,+Anastasiya&amp;rpp=10&amp;sort_by=dc.date.issued_dt&amp;order=desc" TargetMode="External"/><Relationship Id="rId2" Type="http://schemas.openxmlformats.org/officeDocument/2006/relationships/hyperlink" Target="https://www.imf.org/en/Publications/Publications-By-Author?author=Tamim%20%20Bayoumi&amp;name=Bayoumi,%20%20Tamim" TargetMode="External"/><Relationship Id="rId16" Type="http://schemas.openxmlformats.org/officeDocument/2006/relationships/hyperlink" Target="https://www.imf.org/en/Publications/Publications-By-Author?author=Misael%20%20Galdamez&amp;name=Galdamez,%20%20Misael" TargetMode="External"/><Relationship Id="rId20" Type="http://schemas.openxmlformats.org/officeDocument/2006/relationships/hyperlink" Target="https://www.imf.org/en/Publications/Publications-By-Subject?subject=Emigration%20and%20immigration" TargetMode="External"/><Relationship Id="rId29" Type="http://schemas.openxmlformats.org/officeDocument/2006/relationships/hyperlink" Target="https://openknowledge.worldbank.org/author-page?author=Ozden,+Cagla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mf.org/en/Publications/WP/Issues/2018/11/01/The-Labor-Market-Integration-of-Migrants-in-Europe-New-Evidence-from-Micro-Data-46296" TargetMode="External"/><Relationship Id="rId11" Type="http://schemas.openxmlformats.org/officeDocument/2006/relationships/hyperlink" Target="https://www.imf.org/en/Publications/WP/Issues/2018/06/14/How-Do-Migration-and-Remittances-Affect-Inequality-A-Case-Study-of-Mexico-45926" TargetMode="External"/><Relationship Id="rId24" Type="http://schemas.openxmlformats.org/officeDocument/2006/relationships/hyperlink" Target="https://openknowledge.worldbank.org/discover?filtertype_1=author&amp;filter_relational_operator_1=equals&amp;filter_1=Bossavie,+Laurent&amp;rpp=10&amp;sort_by=dc.date.issued_dt&amp;order=desc" TargetMode="External"/><Relationship Id="rId32" Type="http://schemas.openxmlformats.org/officeDocument/2006/relationships/hyperlink" Target="https://openknowledge.worldbank.org/discover?filtertype_1=author&amp;filter_relational_operator_1=equals&amp;filter_1=Vu,+Linh+Hoang&amp;rpp=10&amp;sort_by=dc.date.issued_dt&amp;order=desc" TargetMode="External"/><Relationship Id="rId5" Type="http://schemas.openxmlformats.org/officeDocument/2006/relationships/hyperlink" Target="https://www.imf.org/en/Publications/Publications-By-Author?author=Lucy%20Qian%20%20Liu&amp;name=Liu,%20%20Lucy%20Qian" TargetMode="External"/><Relationship Id="rId15" Type="http://schemas.openxmlformats.org/officeDocument/2006/relationships/hyperlink" Target="https://www.imf.org/en/Publications/Publications-By-Author?author=Svetlana%20%20Cerovic&amp;name=Cerovic,%20%20Svetlana" TargetMode="External"/><Relationship Id="rId23" Type="http://schemas.openxmlformats.org/officeDocument/2006/relationships/hyperlink" Target="https://www.imf.org/en/Publications/Publications-By-Author?author=Stephen%20%20Snudden&amp;name=Snudden,%20%20Stephen" TargetMode="External"/><Relationship Id="rId28" Type="http://schemas.openxmlformats.org/officeDocument/2006/relationships/hyperlink" Target="https://openknowledge.worldbank.org/discover?filtertype_1=author&amp;filter_relational_operator_1=equals&amp;filter_1=Mattoo,+Aaditya&amp;rpp=10&amp;sort_by=dc.date.issued_dt&amp;order=desc" TargetMode="External"/><Relationship Id="rId10" Type="http://schemas.openxmlformats.org/officeDocument/2006/relationships/hyperlink" Target="https://www.imf.org/en/Publications/Publications-By-Author?author=Zsoka%20%20Koczan&amp;name=Koczan,%20%20Zsoka" TargetMode="External"/><Relationship Id="rId19" Type="http://schemas.openxmlformats.org/officeDocument/2006/relationships/hyperlink" Target="https://www.imf.org/en/Publications/Publications-By-Subject?subject=Economic%20stabilization" TargetMode="External"/><Relationship Id="rId31" Type="http://schemas.openxmlformats.org/officeDocument/2006/relationships/hyperlink" Target="https://openknowledge.worldbank.org/discover?filtertype_1=author&amp;filter_relational_operator_1=equals&amp;filter_1=Cuong,+Nguyen+Viet&amp;rpp=10&amp;sort_by=dc.date.issued_dt&amp;order=desc" TargetMode="External"/><Relationship Id="rId4" Type="http://schemas.openxmlformats.org/officeDocument/2006/relationships/hyperlink" Target="https://www.imf.org/en/Publications/WP/Issues/2018/12/13/Regional-Labor-Mobility-in-Spain-46423" TargetMode="External"/><Relationship Id="rId9" Type="http://schemas.openxmlformats.org/officeDocument/2006/relationships/hyperlink" Target="https://www.imf.org/en/Publications/Publications-By-Author?author=Benjamin%20%20Hilgenstock&amp;name=Hilgenstock,%20%20Benjamin" TargetMode="External"/><Relationship Id="rId14" Type="http://schemas.openxmlformats.org/officeDocument/2006/relationships/hyperlink" Target="https://www.imf.org/en/Publications/Publications-By-Author?author=Kimberly%20%20Beaton&amp;name=Beaton,%20%20Kimberly" TargetMode="External"/><Relationship Id="rId22" Type="http://schemas.openxmlformats.org/officeDocument/2006/relationships/hyperlink" Target="https://www.imf.org/en/Publications/Publications-By-Subject?subject=Remittances" TargetMode="External"/><Relationship Id="rId27" Type="http://schemas.openxmlformats.org/officeDocument/2006/relationships/hyperlink" Target="https://openknowledge.worldbank.org/discover?filtertype_1=author&amp;filter_relational_operator_1=equals&amp;filter_1=Liu,+Maggie+Y.&amp;rpp=10&amp;sort_by=dc.date.issued_dt&amp;order=desc" TargetMode="External"/><Relationship Id="rId30" Type="http://schemas.openxmlformats.org/officeDocument/2006/relationships/hyperlink" Target="https://openknowledge.worldbank.org/discover?filtertype_1=author&amp;filter_relational_operator_1=equals&amp;filter_1=Coxhead,+Ian&amp;rpp=10&amp;sort_by=dc.date.issued_dt&amp;order=desc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mf.org/en/Publications/Publications-By-Author?author=Claudia++Berg&amp;name=Claudia%20%20Berg" TargetMode="External"/><Relationship Id="rId3" Type="http://schemas.openxmlformats.org/officeDocument/2006/relationships/hyperlink" Target="https://www.imf.org/en/Publications/Publications-By-Author?author=Samuel+P.+Fraiberger&amp;name=Samuel%20P.%20Fraiberger" TargetMode="External"/><Relationship Id="rId7" Type="http://schemas.openxmlformats.org/officeDocument/2006/relationships/hyperlink" Target="https://www.imf.org/en/Publications/Publications-By-Author?author=Jorge++Alvarez&amp;name=Jorge%20%20Alvarez" TargetMode="External"/><Relationship Id="rId2" Type="http://schemas.openxmlformats.org/officeDocument/2006/relationships/hyperlink" Target="https://www.imf.org/en/Publications/Publications-By-Author?author=Ashraf++Khan&amp;name=Ashraf%20%20Kha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mf.org/en/Publications/Publications-By-Author?author=Divya++Kirti&amp;name=Divya%20%20Kirti" TargetMode="External"/><Relationship Id="rId5" Type="http://schemas.openxmlformats.org/officeDocument/2006/relationships/hyperlink" Target="https://www.imf.org/en/Publications/Publications-By-Author?author=Damien++Puy&amp;name=Damien%20%20Puy" TargetMode="External"/><Relationship Id="rId4" Type="http://schemas.openxmlformats.org/officeDocument/2006/relationships/hyperlink" Target="https://www.imf.org/en/Publications/Publications-By-Author?author=Do++Lee&amp;name=Do%20%20Lee" TargetMode="External"/><Relationship Id="rId9" Type="http://schemas.openxmlformats.org/officeDocument/2006/relationships/hyperlink" Target="https://www.imf.org/en/Publications/Publications-By-Author?author=Nicoletta++Batini&amp;name=Nicoletta%20%20Batin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mf.org/en/Publications/Publications-By-Author?author=Annette+J+Kyobe&amp;name=Annette%20J%20Kyobe" TargetMode="External"/><Relationship Id="rId3" Type="http://schemas.openxmlformats.org/officeDocument/2006/relationships/hyperlink" Target="https://www.imf.org/en/Publications/Publications-By-Author?author=Gail++Cohen&amp;name=Gail%20%20Cohen" TargetMode="External"/><Relationship Id="rId7" Type="http://schemas.openxmlformats.org/officeDocument/2006/relationships/hyperlink" Target="https://www.imf.org/en/Publications/Publications-By-Author?author=Giang++Ho&amp;name=Giang%20%20Ho" TargetMode="External"/><Relationship Id="rId2" Type="http://schemas.openxmlformats.org/officeDocument/2006/relationships/hyperlink" Target="https://www.imf.org/en/Publications/Publications-By-Author?author=Rabah++Arezki&amp;name=Rabah%20%20Arezk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mf.org/en/Publications/Publications-By-Author?author=Era++Dabla-Norris&amp;name=Era%20%20Dabla-Norris" TargetMode="External"/><Relationship Id="rId5" Type="http://schemas.openxmlformats.org/officeDocument/2006/relationships/hyperlink" Target="https://www.imf.org/en/Publications/Publications-By-Author?author=Jorge++Alvarez&amp;name=Jorge%20%20Alvarez" TargetMode="External"/><Relationship Id="rId4" Type="http://schemas.openxmlformats.org/officeDocument/2006/relationships/hyperlink" Target="https://www.imf.org/en/Publications/Publications-By-Author?author=Jo%c3%a3o+Tovar++Jalles&amp;name=Jo%C3%A3o%20Tovar%20%20Jalle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0FE67E06-8AE6-4E1A-B061-225BA7399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414337"/>
            <a:ext cx="11077575" cy="6029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5214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0A052DF8-3634-405B-8824-B8054C826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44"/>
            <a:ext cx="12192000" cy="67963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3138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D47E82AE-EB9C-40F4-893B-29C6B99D8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42" y="0"/>
            <a:ext cx="1034651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3214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74A20B45-77C3-4AA6-8E32-17DF33D95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737" y="0"/>
            <a:ext cx="921652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8954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72523F40-2E3D-46C6-B7D1-0B3185632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37" y="0"/>
            <a:ext cx="1079992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7245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="" xmlns:a16="http://schemas.microsoft.com/office/drawing/2014/main" id="{431B2744-7C83-4734-BEF3-7566E25B9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41425031"/>
              </p:ext>
            </p:extLst>
          </p:nvPr>
        </p:nvGraphicFramePr>
        <p:xfrm>
          <a:off x="0" y="0"/>
          <a:ext cx="12192000" cy="6622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1770">
                  <a:extLst>
                    <a:ext uri="{9D8B030D-6E8A-4147-A177-3AD203B41FA5}">
                      <a16:colId xmlns="" xmlns:a16="http://schemas.microsoft.com/office/drawing/2014/main" val="1404767722"/>
                    </a:ext>
                  </a:extLst>
                </a:gridCol>
                <a:gridCol w="5244419">
                  <a:extLst>
                    <a:ext uri="{9D8B030D-6E8A-4147-A177-3AD203B41FA5}">
                      <a16:colId xmlns="" xmlns:a16="http://schemas.microsoft.com/office/drawing/2014/main" val="2701374974"/>
                    </a:ext>
                  </a:extLst>
                </a:gridCol>
                <a:gridCol w="3669125">
                  <a:extLst>
                    <a:ext uri="{9D8B030D-6E8A-4147-A177-3AD203B41FA5}">
                      <a16:colId xmlns="" xmlns:a16="http://schemas.microsoft.com/office/drawing/2014/main" val="3342055677"/>
                    </a:ext>
                  </a:extLst>
                </a:gridCol>
                <a:gridCol w="932242">
                  <a:extLst>
                    <a:ext uri="{9D8B030D-6E8A-4147-A177-3AD203B41FA5}">
                      <a16:colId xmlns="" xmlns:a16="http://schemas.microsoft.com/office/drawing/2014/main" val="2469639515"/>
                    </a:ext>
                  </a:extLst>
                </a:gridCol>
                <a:gridCol w="1304444">
                  <a:extLst>
                    <a:ext uri="{9D8B030D-6E8A-4147-A177-3AD203B41FA5}">
                      <a16:colId xmlns="" xmlns:a16="http://schemas.microsoft.com/office/drawing/2014/main" val="3250424676"/>
                    </a:ext>
                  </a:extLst>
                </a:gridCol>
              </a:tblGrid>
              <a:tr h="659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KONU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09" marR="429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BAŞLIK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09" marR="429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YAZARLAR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09" marR="429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YIL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09" marR="429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TÜR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09" marR="42909" marT="0" marB="0"/>
                </a:tc>
                <a:extLst>
                  <a:ext uri="{0D108BD9-81ED-4DB2-BD59-A6C34878D82A}">
                    <a16:rowId xmlns="" xmlns:a16="http://schemas.microsoft.com/office/drawing/2014/main" val="3966684341"/>
                  </a:ext>
                </a:extLst>
              </a:tr>
              <a:tr h="993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climate change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09" marR="429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Policy Trade-Offs in Building Resilience to Natural Disasters: The Case of St. Lucia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09" marR="429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Cantelmo, Alessandro</a:t>
                      </a: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2000" b="1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Bonato, Leo</a:t>
                      </a: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2000" b="1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Melina, Giovanni</a:t>
                      </a: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2000" b="1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Salinas, Gonzalo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09" marR="429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09" marR="429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IMF working paper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09" marR="42909" marT="0" marB="0"/>
                </a:tc>
                <a:extLst>
                  <a:ext uri="{0D108BD9-81ED-4DB2-BD59-A6C34878D82A}">
                    <a16:rowId xmlns="" xmlns:a16="http://schemas.microsoft.com/office/drawing/2014/main" val="2707521889"/>
                  </a:ext>
                </a:extLst>
              </a:tr>
              <a:tr h="993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09" marR="429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Importing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Inputs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for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Climate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Change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Mitigation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: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The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Case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 of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Agricultural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Productivity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09" marR="429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Garcia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-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Verdu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,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Rodrigo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Meyer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-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Cirkel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,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Alexis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Sasahara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,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Akira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Weisfeld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, 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09" marR="429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09" marR="429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IMF working paper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09" marR="42909" marT="0" marB="0"/>
                </a:tc>
                <a:extLst>
                  <a:ext uri="{0D108BD9-81ED-4DB2-BD59-A6C34878D82A}">
                    <a16:rowId xmlns="" xmlns:a16="http://schemas.microsoft.com/office/drawing/2014/main" val="1470939156"/>
                  </a:ext>
                </a:extLst>
              </a:tr>
              <a:tr h="993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09" marR="429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Climate Disaster Risks – Empirics and a Multi-Phase Dynamic Model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09" marR="429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Mittnik, Stefan</a:t>
                      </a: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2000" b="1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/>
                        </a:rPr>
                        <a:t>Semmler, Willi</a:t>
                      </a: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2000" b="1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/>
                        </a:rPr>
                        <a:t>Alexander Haider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09" marR="429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09" marR="429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IMF working paper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09" marR="42909" marT="0" marB="0"/>
                </a:tc>
                <a:extLst>
                  <a:ext uri="{0D108BD9-81ED-4DB2-BD59-A6C34878D82A}">
                    <a16:rowId xmlns="" xmlns:a16="http://schemas.microsoft.com/office/drawing/2014/main" val="1967240098"/>
                  </a:ext>
                </a:extLst>
              </a:tr>
              <a:tr h="993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09" marR="429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Optimal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Control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 of a Global Model of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Climate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Change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with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Adaptation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and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Mitigation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09" marR="429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/>
                        </a:rPr>
                        <a:t>Atolia, Manoj</a:t>
                      </a: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2000" b="1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/>
                        </a:rPr>
                        <a:t>Loungani, Prakash</a:t>
                      </a: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2000" b="1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/>
                        </a:rPr>
                        <a:t>Maurer, Helmut</a:t>
                      </a: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2000" b="1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/>
                        </a:rPr>
                        <a:t>Semmler, Willi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09" marR="429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09" marR="429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IMF working paper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09" marR="42909" marT="0" marB="0"/>
                </a:tc>
                <a:extLst>
                  <a:ext uri="{0D108BD9-81ED-4DB2-BD59-A6C34878D82A}">
                    <a16:rowId xmlns="" xmlns:a16="http://schemas.microsoft.com/office/drawing/2014/main" val="692279834"/>
                  </a:ext>
                </a:extLst>
              </a:tr>
              <a:tr h="993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09" marR="429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/>
                        </a:rPr>
                        <a:t>Macro-Fiscal Implications of Climate Change: The Case of Djibouti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09" marR="429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/>
                        </a:rPr>
                        <a:t>Kireyev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/>
                        </a:rPr>
                        <a:t>, P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/>
                        </a:rPr>
                        <a:t>Alexei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09" marR="429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09" marR="429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IMF working paper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09" marR="42909" marT="0" marB="0"/>
                </a:tc>
                <a:extLst>
                  <a:ext uri="{0D108BD9-81ED-4DB2-BD59-A6C34878D82A}">
                    <a16:rowId xmlns="" xmlns:a16="http://schemas.microsoft.com/office/drawing/2014/main" val="845311944"/>
                  </a:ext>
                </a:extLst>
              </a:tr>
              <a:tr h="993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09" marR="429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/>
                        </a:rPr>
                        <a:t>Gone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/>
                        </a:rPr>
                        <a:t>with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/>
                        </a:rPr>
                        <a:t>the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/>
                        </a:rPr>
                        <a:t>Wind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/>
                        </a:rPr>
                        <a:t> :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/>
                        </a:rPr>
                        <a:t>Estimating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/>
                        </a:rPr>
                        <a:t>Hurricane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/>
                        </a:rPr>
                        <a:t>and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/>
                        </a:rPr>
                        <a:t>Climate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/>
                        </a:rPr>
                        <a:t>Change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/>
                        </a:rPr>
                        <a:t>Costs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/>
                        </a:rPr>
                        <a:t> in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/>
                        </a:rPr>
                        <a:t>the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/>
                        </a:rPr>
                        <a:t> Caribbean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09" marR="429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/>
                        </a:rPr>
                        <a:t>Acevedo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/>
                        </a:rPr>
                        <a:t>Mejia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/>
                        </a:rPr>
                        <a:t>,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/>
                        </a:rPr>
                        <a:t>Sebastian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09" marR="429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09" marR="429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IMF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working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paper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09" marR="42909" marT="0" marB="0"/>
                </a:tc>
                <a:extLst>
                  <a:ext uri="{0D108BD9-81ED-4DB2-BD59-A6C34878D82A}">
                    <a16:rowId xmlns="" xmlns:a16="http://schemas.microsoft.com/office/drawing/2014/main" val="1268106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69567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="" xmlns:a16="http://schemas.microsoft.com/office/drawing/2014/main" id="{C24B0A24-2818-494E-ADFC-80A8555449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57553444"/>
              </p:ext>
            </p:extLst>
          </p:nvPr>
        </p:nvGraphicFramePr>
        <p:xfrm>
          <a:off x="1" y="-63607"/>
          <a:ext cx="11978640" cy="70104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0393">
                  <a:extLst>
                    <a:ext uri="{9D8B030D-6E8A-4147-A177-3AD203B41FA5}">
                      <a16:colId xmlns="" xmlns:a16="http://schemas.microsoft.com/office/drawing/2014/main" val="2766321773"/>
                    </a:ext>
                  </a:extLst>
                </a:gridCol>
                <a:gridCol w="4156769">
                  <a:extLst>
                    <a:ext uri="{9D8B030D-6E8A-4147-A177-3AD203B41FA5}">
                      <a16:colId xmlns="" xmlns:a16="http://schemas.microsoft.com/office/drawing/2014/main" val="3255639517"/>
                    </a:ext>
                  </a:extLst>
                </a:gridCol>
                <a:gridCol w="3056981">
                  <a:extLst>
                    <a:ext uri="{9D8B030D-6E8A-4147-A177-3AD203B41FA5}">
                      <a16:colId xmlns="" xmlns:a16="http://schemas.microsoft.com/office/drawing/2014/main" val="1802685599"/>
                    </a:ext>
                  </a:extLst>
                </a:gridCol>
                <a:gridCol w="855680">
                  <a:extLst>
                    <a:ext uri="{9D8B030D-6E8A-4147-A177-3AD203B41FA5}">
                      <a16:colId xmlns="" xmlns:a16="http://schemas.microsoft.com/office/drawing/2014/main" val="492049800"/>
                    </a:ext>
                  </a:extLst>
                </a:gridCol>
                <a:gridCol w="2078817">
                  <a:extLst>
                    <a:ext uri="{9D8B030D-6E8A-4147-A177-3AD203B41FA5}">
                      <a16:colId xmlns="" xmlns:a16="http://schemas.microsoft.com/office/drawing/2014/main" val="1156595996"/>
                    </a:ext>
                  </a:extLst>
                </a:gridCol>
              </a:tblGrid>
              <a:tr h="334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KONU</a:t>
                      </a:r>
                      <a:endParaRPr lang="tr-TR" sz="1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7" marR="52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BAŞLIK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7" marR="52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YAZARLAR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7" marR="52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YIL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7" marR="52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TÜR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7" marR="52937" marT="0" marB="0"/>
                </a:tc>
                <a:extLst>
                  <a:ext uri="{0D108BD9-81ED-4DB2-BD59-A6C34878D82A}">
                    <a16:rowId xmlns="" xmlns:a16="http://schemas.microsoft.com/office/drawing/2014/main" val="923032268"/>
                  </a:ext>
                </a:extLst>
              </a:tr>
              <a:tr h="1339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international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trade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agreements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trade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wars</a:t>
                      </a:r>
                      <a:endParaRPr lang="tr-TR" sz="1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7" marR="52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Trade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 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Wars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 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and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 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Trade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 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Deals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: 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Estimated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 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Effects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 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using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 a Multi-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Sector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 Model</a:t>
                      </a:r>
                      <a:endParaRPr lang="tr-TR" sz="1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7" marR="52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Caceres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, 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Carlos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Cerdeiro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, A. Diego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Mano, 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Rui</a:t>
                      </a:r>
                      <a:endParaRPr lang="tr-TR" sz="1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7" marR="52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7" marR="52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IMF </a:t>
                      </a: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working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paper</a:t>
                      </a:r>
                      <a:endParaRPr lang="tr-TR" sz="1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7" marR="52937" marT="0" marB="0"/>
                </a:tc>
                <a:extLst>
                  <a:ext uri="{0D108BD9-81ED-4DB2-BD59-A6C34878D82A}">
                    <a16:rowId xmlns="" xmlns:a16="http://schemas.microsoft.com/office/drawing/2014/main" val="1674931683"/>
                  </a:ext>
                </a:extLst>
              </a:tr>
              <a:tr h="1279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7" marR="52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The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 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African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 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Continental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 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Free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 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Trade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 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Agreement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: 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Welfare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 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Gains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 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Estimates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 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from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 a General 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Equilibrium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 Model</a:t>
                      </a:r>
                      <a:endParaRPr lang="tr-TR" sz="1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7" marR="52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Abrego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, 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Lisandro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Amado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, Maria 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Alejandra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endParaRPr lang="tr-TR" sz="1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7" marR="52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7" marR="52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IMF working paper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7" marR="52937" marT="0" marB="0"/>
                </a:tc>
                <a:extLst>
                  <a:ext uri="{0D108BD9-81ED-4DB2-BD59-A6C34878D82A}">
                    <a16:rowId xmlns="" xmlns:a16="http://schemas.microsoft.com/office/drawing/2014/main" val="2024645688"/>
                  </a:ext>
                </a:extLst>
              </a:tr>
              <a:tr h="953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7" marR="52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Understanding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 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Export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 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Diversification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: 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Key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 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Drivers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 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and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 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Policy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 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Implications</a:t>
                      </a:r>
                      <a:endParaRPr lang="tr-TR" sz="1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7" marR="52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Giri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, 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Rahul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Quayyum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, N 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Saad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Rujun 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Yin</a:t>
                      </a:r>
                      <a:endParaRPr lang="tr-TR" sz="1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7" marR="52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7" marR="52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IMF working paper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7" marR="52937" marT="0" marB="0"/>
                </a:tc>
                <a:extLst>
                  <a:ext uri="{0D108BD9-81ED-4DB2-BD59-A6C34878D82A}">
                    <a16:rowId xmlns="" xmlns:a16="http://schemas.microsoft.com/office/drawing/2014/main" val="1204504278"/>
                  </a:ext>
                </a:extLst>
              </a:tr>
              <a:tr h="7586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7" marR="52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A 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Multidimensional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 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Approach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 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to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 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Trade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 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Policy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 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Indicators</a:t>
                      </a:r>
                      <a:endParaRPr lang="tr-TR" sz="1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7" marR="52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Cerdeiro, A. Diego</a:t>
                      </a:r>
                      <a:r>
                        <a:rPr lang="tr-TR" sz="1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1900" b="1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/>
                        </a:rPr>
                        <a:t>Nam, J. Rachel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7" marR="52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7" marR="52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IMF working paper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7" marR="52937" marT="0" marB="0"/>
                </a:tc>
                <a:extLst>
                  <a:ext uri="{0D108BD9-81ED-4DB2-BD59-A6C34878D82A}">
                    <a16:rowId xmlns="" xmlns:a16="http://schemas.microsoft.com/office/drawing/2014/main" val="702740981"/>
                  </a:ext>
                </a:extLst>
              </a:tr>
              <a:tr h="6698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7" marR="52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/>
                        </a:rPr>
                        <a:t>The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/>
                        </a:rPr>
                        <a:t> 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/>
                        </a:rPr>
                        <a:t>Impact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/>
                        </a:rPr>
                        <a:t> of 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/>
                        </a:rPr>
                        <a:t>Trade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/>
                        </a:rPr>
                        <a:t> 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/>
                        </a:rPr>
                        <a:t>Agreements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/>
                        </a:rPr>
                        <a:t> : New 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/>
                        </a:rPr>
                        <a:t>Approach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/>
                        </a:rPr>
                        <a:t>, New 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/>
                        </a:rPr>
                        <a:t>Insights</a:t>
                      </a:r>
                      <a:endParaRPr lang="tr-TR" sz="1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7" marR="52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Swarnali Ahmed Hannan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7" marR="52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7" marR="52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IMF working paper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7" marR="52937" marT="0" marB="0"/>
                </a:tc>
                <a:extLst>
                  <a:ext uri="{0D108BD9-81ED-4DB2-BD59-A6C34878D82A}">
                    <a16:rowId xmlns="" xmlns:a16="http://schemas.microsoft.com/office/drawing/2014/main" val="3546341207"/>
                  </a:ext>
                </a:extLst>
              </a:tr>
              <a:tr h="1004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7" marR="52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/>
                        </a:rPr>
                        <a:t>Estimating the Effects of the Trans-Pacific Partnership (TPP) on Latin America and the Caribbean (LAC)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7" marR="52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Cerdeiro, A. Diego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7" marR="52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7" marR="52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IMF working paper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7" marR="52937" marT="0" marB="0"/>
                </a:tc>
                <a:extLst>
                  <a:ext uri="{0D108BD9-81ED-4DB2-BD59-A6C34878D82A}">
                    <a16:rowId xmlns="" xmlns:a16="http://schemas.microsoft.com/office/drawing/2014/main" val="177415133"/>
                  </a:ext>
                </a:extLst>
              </a:tr>
              <a:tr h="6698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7" marR="52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/>
                        </a:rPr>
                        <a:t>Value of WTO Trade Agreements in a New Keynesian Model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7" marR="52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/>
                        </a:rPr>
                        <a:t>Ganelli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/>
                        </a:rPr>
                        <a:t>, 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/>
                        </a:rPr>
                        <a:t>Giovanni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/>
                        </a:rPr>
                        <a:t>Tervala</a:t>
                      </a:r>
                      <a:r>
                        <a:rPr lang="tr-TR" sz="1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/>
                        </a:rPr>
                        <a:t>, </a:t>
                      </a:r>
                      <a:r>
                        <a:rPr lang="tr-TR" sz="19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/>
                        </a:rPr>
                        <a:t>Juha</a:t>
                      </a:r>
                      <a:endParaRPr lang="tr-TR" sz="1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7" marR="52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7" marR="52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IMF </a:t>
                      </a: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working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paper</a:t>
                      </a:r>
                      <a:endParaRPr lang="tr-TR" sz="1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7" marR="52937" marT="0" marB="0"/>
                </a:tc>
                <a:extLst>
                  <a:ext uri="{0D108BD9-81ED-4DB2-BD59-A6C34878D82A}">
                    <a16:rowId xmlns="" xmlns:a16="http://schemas.microsoft.com/office/drawing/2014/main" val="1884758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6294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="" xmlns:a16="http://schemas.microsoft.com/office/drawing/2014/main" id="{E41E65C0-8D9A-4D84-A947-C8C22A271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24844718"/>
              </p:ext>
            </p:extLst>
          </p:nvPr>
        </p:nvGraphicFramePr>
        <p:xfrm>
          <a:off x="1" y="1"/>
          <a:ext cx="12191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1841">
                  <a:extLst>
                    <a:ext uri="{9D8B030D-6E8A-4147-A177-3AD203B41FA5}">
                      <a16:colId xmlns="" xmlns:a16="http://schemas.microsoft.com/office/drawing/2014/main" val="3618384607"/>
                    </a:ext>
                  </a:extLst>
                </a:gridCol>
                <a:gridCol w="5110143">
                  <a:extLst>
                    <a:ext uri="{9D8B030D-6E8A-4147-A177-3AD203B41FA5}">
                      <a16:colId xmlns="" xmlns:a16="http://schemas.microsoft.com/office/drawing/2014/main" val="1190681134"/>
                    </a:ext>
                  </a:extLst>
                </a:gridCol>
                <a:gridCol w="3493950">
                  <a:extLst>
                    <a:ext uri="{9D8B030D-6E8A-4147-A177-3AD203B41FA5}">
                      <a16:colId xmlns="" xmlns:a16="http://schemas.microsoft.com/office/drawing/2014/main" val="2244888143"/>
                    </a:ext>
                  </a:extLst>
                </a:gridCol>
                <a:gridCol w="746834">
                  <a:extLst>
                    <a:ext uri="{9D8B030D-6E8A-4147-A177-3AD203B41FA5}">
                      <a16:colId xmlns="" xmlns:a16="http://schemas.microsoft.com/office/drawing/2014/main" val="1177447794"/>
                    </a:ext>
                  </a:extLst>
                </a:gridCol>
                <a:gridCol w="1829230">
                  <a:extLst>
                    <a:ext uri="{9D8B030D-6E8A-4147-A177-3AD203B41FA5}">
                      <a16:colId xmlns="" xmlns:a16="http://schemas.microsoft.com/office/drawing/2014/main" val="54079829"/>
                    </a:ext>
                  </a:extLst>
                </a:gridCol>
              </a:tblGrid>
              <a:tr h="331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KONU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95" marR="50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BAŞLIK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95" marR="50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YAZARLAR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95" marR="50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YIL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95" marR="50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TÜR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95" marR="50595" marT="0" marB="0"/>
                </a:tc>
                <a:extLst>
                  <a:ext uri="{0D108BD9-81ED-4DB2-BD59-A6C34878D82A}">
                    <a16:rowId xmlns="" xmlns:a16="http://schemas.microsoft.com/office/drawing/2014/main" val="269234706"/>
                  </a:ext>
                </a:extLst>
              </a:tr>
              <a:tr h="993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95" marR="50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Global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Fossil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Fuel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Subsidies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Remain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Large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: An Update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Based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 on Country-Level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Estimates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95" marR="50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Coady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, David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Parry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,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Ian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Le,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Nghia-Piotr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Shang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,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Baoping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95" marR="50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95" marR="50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IMF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working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paper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95" marR="50595" marT="0" marB="0"/>
                </a:tc>
                <a:extLst>
                  <a:ext uri="{0D108BD9-81ED-4DB2-BD59-A6C34878D82A}">
                    <a16:rowId xmlns="" xmlns:a16="http://schemas.microsoft.com/office/drawing/2014/main" val="3924716331"/>
                  </a:ext>
                </a:extLst>
              </a:tr>
              <a:tr h="10427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95" marR="50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Export Competitiveness - Fuel Price Nexus in Developing Countries: Real or False Concern?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95" marR="50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Kpodar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, R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Kangni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Fabrizio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,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Stefania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Eklou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, M.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Kodjovi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95" marR="50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95" marR="50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IMF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working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paper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95" marR="50595" marT="0" marB="0"/>
                </a:tc>
                <a:extLst>
                  <a:ext uri="{0D108BD9-81ED-4DB2-BD59-A6C34878D82A}">
                    <a16:rowId xmlns="" xmlns:a16="http://schemas.microsoft.com/office/drawing/2014/main" val="3435570634"/>
                  </a:ext>
                </a:extLst>
              </a:tr>
              <a:tr h="1436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95" marR="50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Oil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Prices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and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 GCC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Stock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Markets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: New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Evidence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from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Smooth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Transition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Models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95" marR="50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Ben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Cheikh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,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Nidhaleddine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Ben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Naceur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, Sami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/>
                        </a:rPr>
                        <a:t>Kanaan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/>
                        </a:rPr>
                        <a:t>,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/>
                        </a:rPr>
                        <a:t>Oussama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/>
                        </a:rPr>
                        <a:t>Rault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/>
                        </a:rPr>
                        <a:t>,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/>
                        </a:rPr>
                        <a:t>Christophe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95" marR="50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95" marR="50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IMF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working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paper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95" marR="50595" marT="0" marB="0"/>
                </a:tc>
                <a:extLst>
                  <a:ext uri="{0D108BD9-81ED-4DB2-BD59-A6C34878D82A}">
                    <a16:rowId xmlns="" xmlns:a16="http://schemas.microsoft.com/office/drawing/2014/main" val="2025030098"/>
                  </a:ext>
                </a:extLst>
              </a:tr>
              <a:tr h="993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95" marR="50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The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Long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-</a:t>
                      </a:r>
                      <a:r>
                        <a:rPr lang="tr-TR" sz="2000" b="1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Run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Decoupling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 of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Emissions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and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Output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: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Evidence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from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the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Largest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Emitters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95" marR="50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/>
                        </a:rPr>
                        <a:t>Cohen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/>
                        </a:rPr>
                        <a:t>,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/>
                        </a:rPr>
                        <a:t>Gail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/>
                        </a:rPr>
                        <a:t>Jalles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/>
                        </a:rPr>
                        <a:t>,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/>
                        </a:rPr>
                        <a:t>João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/>
                        </a:rPr>
                        <a:t>Tovar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/>
                        </a:rPr>
                        <a:t>Loungani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/>
                        </a:rPr>
                        <a:t>,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/>
                        </a:rPr>
                        <a:t>Prakash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/>
                        </a:rPr>
                        <a:t>Marto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/>
                        </a:rPr>
                        <a:t>,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/>
                        </a:rPr>
                        <a:t>Ricardo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95" marR="50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95" marR="50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IMF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working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paper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95" marR="50595" marT="0" marB="0"/>
                </a:tc>
                <a:extLst>
                  <a:ext uri="{0D108BD9-81ED-4DB2-BD59-A6C34878D82A}">
                    <a16:rowId xmlns="" xmlns:a16="http://schemas.microsoft.com/office/drawing/2014/main" val="3262087875"/>
                  </a:ext>
                </a:extLst>
              </a:tr>
              <a:tr h="662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95" marR="50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/>
                        </a:rPr>
                        <a:t>Canada’s Carbon Price Floor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95" marR="50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/>
                        </a:rPr>
                        <a:t>Parry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/>
                        </a:rPr>
                        <a:t>, W.H.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/>
                        </a:rPr>
                        <a:t>Ian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/>
                        </a:rPr>
                        <a:t>Mylonas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/>
                        </a:rPr>
                        <a:t>, Victor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95" marR="50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95" marR="50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IMF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working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paper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95" marR="50595" marT="0" marB="0"/>
                </a:tc>
                <a:extLst>
                  <a:ext uri="{0D108BD9-81ED-4DB2-BD59-A6C34878D82A}">
                    <a16:rowId xmlns="" xmlns:a16="http://schemas.microsoft.com/office/drawing/2014/main" val="4128119337"/>
                  </a:ext>
                </a:extLst>
              </a:tr>
              <a:tr h="13964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95" marR="50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/>
                        </a:rPr>
                        <a:t>Oil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/>
                        </a:rPr>
                        <a:t>Prices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/>
                        </a:rPr>
                        <a:t>and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/>
                        </a:rPr>
                        <a:t>Inflation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/>
                        </a:rPr>
                        <a:t> Dynamics: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/>
                        </a:rPr>
                        <a:t>Evidence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/>
                        </a:rPr>
                        <a:t>from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/>
                        </a:rPr>
                        <a:t> Advanced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/>
                        </a:rPr>
                        <a:t>and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/>
                        </a:rPr>
                        <a:t>Developing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/>
                        </a:rPr>
                        <a:t>Economies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95" marR="50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5"/>
                        </a:rPr>
                        <a:t>Choi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5"/>
                        </a:rPr>
                        <a:t>,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5"/>
                        </a:rPr>
                        <a:t>Sangyup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6"/>
                        </a:rPr>
                        <a:t>Furceri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6"/>
                        </a:rPr>
                        <a:t>,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6"/>
                        </a:rPr>
                        <a:t>Davide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/>
                        </a:rPr>
                        <a:t>Loungani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/>
                        </a:rPr>
                        <a:t>,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/>
                        </a:rPr>
                        <a:t>Prakash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7"/>
                        </a:rPr>
                        <a:t>Mishra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7"/>
                        </a:rPr>
                        <a:t>,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7"/>
                        </a:rPr>
                        <a:t>Saurabh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Poplawski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Ribeiro</a:t>
                      </a:r>
                      <a:r>
                        <a:rPr lang="tr-TR" sz="2000" b="1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95" marR="50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95" marR="50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IMF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working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paper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95" marR="50595" marT="0" marB="0"/>
                </a:tc>
                <a:extLst>
                  <a:ext uri="{0D108BD9-81ED-4DB2-BD59-A6C34878D82A}">
                    <a16:rowId xmlns="" xmlns:a16="http://schemas.microsoft.com/office/drawing/2014/main" val="774756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48662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24689223"/>
              </p:ext>
            </p:extLst>
          </p:nvPr>
        </p:nvGraphicFramePr>
        <p:xfrm>
          <a:off x="0" y="-488355"/>
          <a:ext cx="11978640" cy="73463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8240">
                  <a:extLst>
                    <a:ext uri="{9D8B030D-6E8A-4147-A177-3AD203B41FA5}">
                      <a16:colId xmlns="" xmlns:a16="http://schemas.microsoft.com/office/drawing/2014/main" val="1238408739"/>
                    </a:ext>
                  </a:extLst>
                </a:gridCol>
                <a:gridCol w="5219768">
                  <a:extLst>
                    <a:ext uri="{9D8B030D-6E8A-4147-A177-3AD203B41FA5}">
                      <a16:colId xmlns="" xmlns:a16="http://schemas.microsoft.com/office/drawing/2014/main" val="3008168296"/>
                    </a:ext>
                  </a:extLst>
                </a:gridCol>
                <a:gridCol w="3256544">
                  <a:extLst>
                    <a:ext uri="{9D8B030D-6E8A-4147-A177-3AD203B41FA5}">
                      <a16:colId xmlns="" xmlns:a16="http://schemas.microsoft.com/office/drawing/2014/main" val="3596825626"/>
                    </a:ext>
                  </a:extLst>
                </a:gridCol>
                <a:gridCol w="911539">
                  <a:extLst>
                    <a:ext uri="{9D8B030D-6E8A-4147-A177-3AD203B41FA5}">
                      <a16:colId xmlns="" xmlns:a16="http://schemas.microsoft.com/office/drawing/2014/main" val="3634818280"/>
                    </a:ext>
                  </a:extLst>
                </a:gridCol>
                <a:gridCol w="1432549">
                  <a:extLst>
                    <a:ext uri="{9D8B030D-6E8A-4147-A177-3AD203B41FA5}">
                      <a16:colId xmlns="" xmlns:a16="http://schemas.microsoft.com/office/drawing/2014/main" val="979014638"/>
                    </a:ext>
                  </a:extLst>
                </a:gridCol>
              </a:tblGrid>
              <a:tr h="2641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KONU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BAŞLIK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YAZARLAR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YIL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TÜR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extLst>
                  <a:ext uri="{0D108BD9-81ED-4DB2-BD59-A6C34878D82A}">
                    <a16:rowId xmlns="" xmlns:a16="http://schemas.microsoft.com/office/drawing/2014/main" val="1532398918"/>
                  </a:ext>
                </a:extLst>
              </a:tr>
              <a:tr h="5473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Migration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Stranded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 How </a:t>
                      </a:r>
                      <a:r>
                        <a:rPr lang="tr-T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Rising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Inequality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Suppressed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US Migration </a:t>
                      </a:r>
                      <a:r>
                        <a:rPr lang="tr-T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Hurt </a:t>
                      </a:r>
                      <a:r>
                        <a:rPr lang="tr-T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Those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Left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Behind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Bayoumi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, Tamim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Barkema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, Jelle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IMF working paper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extLst>
                  <a:ext uri="{0D108BD9-81ED-4DB2-BD59-A6C34878D82A}">
                    <a16:rowId xmlns="" xmlns:a16="http://schemas.microsoft.com/office/drawing/2014/main" val="837451831"/>
                  </a:ext>
                </a:extLst>
              </a:tr>
              <a:tr h="3927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Regional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 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Labor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 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Mobility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 in 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Spain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Liu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, 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Lucy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 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Qian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IMF </a:t>
                      </a:r>
                      <a:r>
                        <a:rPr lang="tr-TR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w. </a:t>
                      </a:r>
                      <a:r>
                        <a:rPr lang="tr-T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paper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extLst>
                  <a:ext uri="{0D108BD9-81ED-4DB2-BD59-A6C34878D82A}">
                    <a16:rowId xmlns="" xmlns:a16="http://schemas.microsoft.com/office/drawing/2014/main" val="1116455849"/>
                  </a:ext>
                </a:extLst>
              </a:tr>
              <a:tr h="5473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The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 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Labor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 Market Integration of 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Migrants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 in Europe: New 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Evidence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 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from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 Micro Data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Ho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, 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Giang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Turk-Ariss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, 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Rima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IMF </a:t>
                      </a:r>
                      <a:r>
                        <a:rPr lang="tr-T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working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paper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extLst>
                  <a:ext uri="{0D108BD9-81ED-4DB2-BD59-A6C34878D82A}">
                    <a16:rowId xmlns="" xmlns:a16="http://schemas.microsoft.com/office/drawing/2014/main" val="963419688"/>
                  </a:ext>
                </a:extLst>
              </a:tr>
              <a:tr h="5473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Storm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Clouds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Ahead?Migration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Labor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Force </a:t>
                      </a:r>
                      <a:r>
                        <a:rPr lang="tr-T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Participation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Rates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Europe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Hilgenstock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, Benjamin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Koczan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, 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Zsoka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IMF </a:t>
                      </a:r>
                      <a:r>
                        <a:rPr lang="tr-T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working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paper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extLst>
                  <a:ext uri="{0D108BD9-81ED-4DB2-BD59-A6C34878D82A}">
                    <a16:rowId xmlns="" xmlns:a16="http://schemas.microsoft.com/office/drawing/2014/main" val="3548381465"/>
                  </a:ext>
                </a:extLst>
              </a:tr>
              <a:tr h="5473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75"/>
                        </a:spcAft>
                      </a:pP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How Do Migration 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and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 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Remittances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 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Affect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 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Inequality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? A Case 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Study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 of </a:t>
                      </a:r>
                      <a:r>
                        <a:rPr lang="tr-TR" sz="1800" u="sng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Mexico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Koczan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, 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Zsoka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Loyola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, Franz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IMF </a:t>
                      </a:r>
                      <a:r>
                        <a:rPr lang="tr-T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working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paper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extLst>
                  <a:ext uri="{0D108BD9-81ED-4DB2-BD59-A6C34878D82A}">
                    <a16:rowId xmlns="" xmlns:a16="http://schemas.microsoft.com/office/drawing/2014/main" val="968057968"/>
                  </a:ext>
                </a:extLst>
              </a:tr>
              <a:tr h="8305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75"/>
                        </a:spcAft>
                      </a:pP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Migration 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and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 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Remittances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 in Latin 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America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 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and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 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the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 Caribbean : 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Engines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 of 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Growth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 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and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 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Macroeconomic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 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Stabilizers</a:t>
                      </a:r>
                      <a:r>
                        <a:rPr lang="tr-TR" sz="18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?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/>
                        </a:rPr>
                        <a:t>Beaton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/>
                        </a:rPr>
                        <a:t>, 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/>
                        </a:rPr>
                        <a:t>Kimberly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/>
                        </a:rPr>
                        <a:t>Cerovic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/>
                        </a:rPr>
                        <a:t>, 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/>
                        </a:rPr>
                        <a:t>Svetlana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Galdamez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, 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Misael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IMF </a:t>
                      </a:r>
                      <a:r>
                        <a:rPr lang="tr-T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working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paper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extLst>
                  <a:ext uri="{0D108BD9-81ED-4DB2-BD59-A6C34878D82A}">
                    <a16:rowId xmlns="" xmlns:a16="http://schemas.microsoft.com/office/drawing/2014/main" val="151861738"/>
                  </a:ext>
                </a:extLst>
              </a:tr>
              <a:tr h="8305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75"/>
                        </a:spcAft>
                      </a:pP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/>
                        </a:rPr>
                        <a:t>Caribbean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/>
                        </a:rPr>
                        <a:t>Economic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/>
                        </a:rPr>
                        <a:t> 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/>
                        </a:rPr>
                        <a:t>growth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/>
                        </a:rPr>
                        <a:t>Economic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/>
                        </a:rPr>
                        <a:t> </a:t>
                      </a:r>
                      <a:r>
                        <a:rPr lang="tr-TR" sz="1800" u="sng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/>
                        </a:rPr>
                        <a:t>Stabilization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/>
                        </a:rPr>
                        <a:t>Emigration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/>
                        </a:rPr>
                        <a:t> 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/>
                        </a:rPr>
                        <a:t>and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/>
                        </a:rPr>
                        <a:t> 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/>
                        </a:rPr>
                        <a:t>immigration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/>
                        </a:rPr>
                        <a:t>Latin 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/>
                        </a:rPr>
                        <a:t>America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/>
                        </a:rPr>
                        <a:t>Remittances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/>
                        </a:rPr>
                        <a:t>Snudden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/>
                        </a:rPr>
                        <a:t>, 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/>
                        </a:rPr>
                        <a:t>Stephen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IMF </a:t>
                      </a:r>
                      <a:r>
                        <a:rPr lang="tr-T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working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paper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extLst>
                  <a:ext uri="{0D108BD9-81ED-4DB2-BD59-A6C34878D82A}">
                    <a16:rowId xmlns="" xmlns:a16="http://schemas.microsoft.com/office/drawing/2014/main" val="2950361887"/>
                  </a:ext>
                </a:extLst>
              </a:tr>
              <a:tr h="5473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Migration </a:t>
                      </a:r>
                      <a:r>
                        <a:rPr lang="tr-T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jobs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Issues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</a:t>
                      </a:r>
                      <a:r>
                        <a:rPr lang="tr-TR" sz="1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 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Century</a:t>
                      </a:r>
                      <a:endParaRPr lang="tr-TR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Luc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Christiaensen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Alvaro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Gonzalez</a:t>
                      </a:r>
                      <a:r>
                        <a:rPr lang="tr-TR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David</a:t>
                      </a:r>
                      <a:r>
                        <a:rPr lang="tr-TR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Robalino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P.R.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Working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Paper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(W B)</a:t>
                      </a: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extLst>
                  <a:ext uri="{0D108BD9-81ED-4DB2-BD59-A6C34878D82A}">
                    <a16:rowId xmlns="" xmlns:a16="http://schemas.microsoft.com/office/drawing/2014/main" val="2871607623"/>
                  </a:ext>
                </a:extLst>
              </a:tr>
              <a:tr h="5473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50"/>
                        </a:spcBef>
                        <a:spcAft>
                          <a:spcPts val="525"/>
                        </a:spcAft>
                      </a:pPr>
                      <a:r>
                        <a:rPr lang="tr-T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Youth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Labor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Migration in Nepal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/>
                        </a:rPr>
                        <a:t>Bossavie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/>
                        </a:rPr>
                        <a:t>, 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/>
                        </a:rPr>
                        <a:t>Laurent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5"/>
                        </a:rPr>
                        <a:t>Denisova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5"/>
                        </a:rPr>
                        <a:t>, </a:t>
                      </a:r>
                      <a:r>
                        <a:rPr lang="tr-TR" sz="1800" u="sng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5"/>
                        </a:rPr>
                        <a:t>Anastasiya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P.R.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Working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Paper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(W B)</a:t>
                      </a: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extLst>
                  <a:ext uri="{0D108BD9-81ED-4DB2-BD59-A6C34878D82A}">
                    <a16:rowId xmlns="" xmlns:a16="http://schemas.microsoft.com/office/drawing/2014/main" val="2014128977"/>
                  </a:ext>
                </a:extLst>
              </a:tr>
              <a:tr h="7434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50"/>
                        </a:spcBef>
                        <a:spcAft>
                          <a:spcPts val="525"/>
                        </a:spcAft>
                      </a:pPr>
                      <a:r>
                        <a:rPr lang="tr-T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Internal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Borders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Migration in </a:t>
                      </a:r>
                      <a:r>
                        <a:rPr lang="tr-T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India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1050"/>
                        </a:spcBef>
                        <a:spcAft>
                          <a:spcPts val="525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6"/>
                        </a:rPr>
                        <a:t>Kone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6"/>
                        </a:rPr>
                        <a:t>, 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6"/>
                        </a:rPr>
                        <a:t>Zovanga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6"/>
                        </a:rPr>
                        <a:t> L.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7"/>
                        </a:rPr>
                        <a:t>Liu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7"/>
                        </a:rPr>
                        <a:t>, 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7"/>
                        </a:rPr>
                        <a:t>Maggie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7"/>
                        </a:rPr>
                        <a:t> Y</a:t>
                      </a:r>
                      <a:r>
                        <a:rPr lang="tr-TR" sz="18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7"/>
                        </a:rPr>
                        <a:t>.</a:t>
                      </a:r>
                      <a:r>
                        <a:rPr lang="tr-TR" sz="18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u="sng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8"/>
                        </a:rPr>
                        <a:t>Mattoo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8"/>
                        </a:rPr>
                        <a:t>, </a:t>
                      </a:r>
                      <a:r>
                        <a:rPr lang="tr-TR" sz="1800" u="sng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8"/>
                        </a:rPr>
                        <a:t>Aaditya</a:t>
                      </a:r>
                      <a:r>
                        <a:rPr lang="tr-TR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9"/>
                        </a:rPr>
                        <a:t>Ozden</a:t>
                      </a:r>
                      <a:r>
                        <a:rPr lang="tr-TR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9"/>
                        </a:rPr>
                        <a:t>, </a:t>
                      </a:r>
                      <a:r>
                        <a:rPr lang="tr-TR" sz="18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9"/>
                        </a:rPr>
                        <a:t>C.</a:t>
                      </a:r>
                      <a:r>
                        <a:rPr lang="tr-TR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P.R.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Working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Paper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(W B)</a:t>
                      </a: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extLst>
                  <a:ext uri="{0D108BD9-81ED-4DB2-BD59-A6C34878D82A}">
                    <a16:rowId xmlns="" xmlns:a16="http://schemas.microsoft.com/office/drawing/2014/main" val="1206009099"/>
                  </a:ext>
                </a:extLst>
              </a:tr>
              <a:tr h="563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50"/>
                        </a:spcBef>
                        <a:spcAft>
                          <a:spcPts val="525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Migration in Vietnam : New </a:t>
                      </a:r>
                      <a:r>
                        <a:rPr lang="tr-T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Evidence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Recent</a:t>
                      </a: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Surveys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0"/>
                        </a:rPr>
                        <a:t>Coxhead</a:t>
                      </a:r>
                      <a:r>
                        <a:rPr lang="tr-TR" sz="18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0"/>
                        </a:rPr>
                        <a:t>, </a:t>
                      </a:r>
                      <a:r>
                        <a:rPr lang="tr-TR" sz="1800" u="sng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0"/>
                        </a:rPr>
                        <a:t>Ian</a:t>
                      </a:r>
                      <a:r>
                        <a:rPr lang="tr-TR" sz="1800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u="sng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1"/>
                        </a:rPr>
                        <a:t>Cuong</a:t>
                      </a:r>
                      <a:r>
                        <a:rPr lang="tr-TR" sz="18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1"/>
                        </a:rPr>
                        <a:t>, </a:t>
                      </a:r>
                      <a:r>
                        <a:rPr lang="tr-TR" sz="1800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1"/>
                        </a:rPr>
                        <a:t>Nguyen</a:t>
                      </a:r>
                      <a:r>
                        <a:rPr lang="tr-TR" sz="18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1"/>
                        </a:rPr>
                        <a:t> </a:t>
                      </a:r>
                      <a:r>
                        <a:rPr lang="tr-TR" sz="1800" u="sng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1"/>
                        </a:rPr>
                        <a:t>Viet</a:t>
                      </a:r>
                      <a:r>
                        <a:rPr lang="tr-TR" sz="1800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u="sng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2"/>
                        </a:rPr>
                        <a:t>Vu</a:t>
                      </a:r>
                      <a:r>
                        <a:rPr lang="tr-TR" sz="18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2"/>
                        </a:rPr>
                        <a:t>, </a:t>
                      </a:r>
                      <a:r>
                        <a:rPr lang="tr-TR" sz="1800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2"/>
                        </a:rPr>
                        <a:t>Linh</a:t>
                      </a:r>
                      <a:r>
                        <a:rPr lang="tr-TR" sz="18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2"/>
                        </a:rPr>
                        <a:t> </a:t>
                      </a:r>
                      <a:r>
                        <a:rPr lang="tr-TR" sz="1800" u="sng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2"/>
                        </a:rPr>
                        <a:t>Hoang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P.R.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Working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Paper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(W B)</a:t>
                      </a: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5" marR="48725" marT="0" marB="0"/>
                </a:tc>
                <a:extLst>
                  <a:ext uri="{0D108BD9-81ED-4DB2-BD59-A6C34878D82A}">
                    <a16:rowId xmlns="" xmlns:a16="http://schemas.microsoft.com/office/drawing/2014/main" val="3154126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42470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="" xmlns:a16="http://schemas.microsoft.com/office/drawing/2014/main" id="{6F582C9D-3DEC-4BAE-9128-22CCACD23A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97387225"/>
              </p:ext>
            </p:extLst>
          </p:nvPr>
        </p:nvGraphicFramePr>
        <p:xfrm>
          <a:off x="182881" y="1"/>
          <a:ext cx="11673840" cy="70679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4777">
                  <a:extLst>
                    <a:ext uri="{9D8B030D-6E8A-4147-A177-3AD203B41FA5}">
                      <a16:colId xmlns="" xmlns:a16="http://schemas.microsoft.com/office/drawing/2014/main" val="4294747096"/>
                    </a:ext>
                  </a:extLst>
                </a:gridCol>
                <a:gridCol w="3936960">
                  <a:extLst>
                    <a:ext uri="{9D8B030D-6E8A-4147-A177-3AD203B41FA5}">
                      <a16:colId xmlns="" xmlns:a16="http://schemas.microsoft.com/office/drawing/2014/main" val="410469988"/>
                    </a:ext>
                  </a:extLst>
                </a:gridCol>
                <a:gridCol w="3166995">
                  <a:extLst>
                    <a:ext uri="{9D8B030D-6E8A-4147-A177-3AD203B41FA5}">
                      <a16:colId xmlns="" xmlns:a16="http://schemas.microsoft.com/office/drawing/2014/main" val="3782590810"/>
                    </a:ext>
                  </a:extLst>
                </a:gridCol>
                <a:gridCol w="766003">
                  <a:extLst>
                    <a:ext uri="{9D8B030D-6E8A-4147-A177-3AD203B41FA5}">
                      <a16:colId xmlns="" xmlns:a16="http://schemas.microsoft.com/office/drawing/2014/main" val="4119267209"/>
                    </a:ext>
                  </a:extLst>
                </a:gridCol>
                <a:gridCol w="2309105">
                  <a:extLst>
                    <a:ext uri="{9D8B030D-6E8A-4147-A177-3AD203B41FA5}">
                      <a16:colId xmlns="" xmlns:a16="http://schemas.microsoft.com/office/drawing/2014/main" val="2554350394"/>
                    </a:ext>
                  </a:extLst>
                </a:gridCol>
              </a:tblGrid>
              <a:tr h="1229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Migration, Environment </a:t>
                      </a:r>
                      <a:r>
                        <a:rPr lang="tr-TR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Climate</a:t>
                      </a: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Change</a:t>
                      </a:r>
                      <a:endParaRPr lang="tr-T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74" marR="472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Marshallese</a:t>
                      </a: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perspectives</a:t>
                      </a: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on </a:t>
                      </a:r>
                      <a:r>
                        <a:rPr lang="tr-TR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migration</a:t>
                      </a: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tr-TR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context</a:t>
                      </a: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tr-TR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climate</a:t>
                      </a: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change</a:t>
                      </a:r>
                      <a:endParaRPr lang="tr-T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tr-T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74" marR="472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Kees</a:t>
                      </a: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van</a:t>
                      </a: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der </a:t>
                      </a:r>
                      <a:r>
                        <a:rPr lang="tr-TR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Geest</a:t>
                      </a: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Maxine</a:t>
                      </a: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Burkett</a:t>
                      </a: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Juno</a:t>
                      </a: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Fitzpatrick</a:t>
                      </a: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Mark </a:t>
                      </a:r>
                      <a:r>
                        <a:rPr lang="tr-TR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Stege</a:t>
                      </a: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Brittany</a:t>
                      </a: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Wheeler</a:t>
                      </a:r>
                      <a:endParaRPr lang="tr-T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74" marR="47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tr-T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74" marR="47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IOM </a:t>
                      </a:r>
                      <a:r>
                        <a:rPr lang="tr-TR" sz="2000" b="1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PolicySeries</a:t>
                      </a:r>
                      <a:r>
                        <a:rPr lang="tr-TR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Brief</a:t>
                      </a:r>
                      <a:endParaRPr lang="tr-T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74" marR="47274" marT="0" marB="0"/>
                </a:tc>
                <a:extLst>
                  <a:ext uri="{0D108BD9-81ED-4DB2-BD59-A6C34878D82A}">
                    <a16:rowId xmlns="" xmlns:a16="http://schemas.microsoft.com/office/drawing/2014/main" val="3266790180"/>
                  </a:ext>
                </a:extLst>
              </a:tr>
              <a:tr h="844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74" marR="47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tr-TR" sz="2000" b="1" kern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IOM's</a:t>
                      </a:r>
                      <a:r>
                        <a:rPr lang="tr-TR" sz="2000" b="1" kern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kern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Engagement</a:t>
                      </a:r>
                      <a:r>
                        <a:rPr lang="tr-TR" sz="2000" b="1" kern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Migration Environment </a:t>
                      </a:r>
                      <a:r>
                        <a:rPr lang="tr-TR" sz="2000" b="1" kern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2000" b="1" kern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kern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Climate</a:t>
                      </a:r>
                      <a:r>
                        <a:rPr lang="tr-TR" sz="2000" b="1" kern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kern="1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Change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74" marR="472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Dina 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Ionesco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74" marR="47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74" marR="47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IOM 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Working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Paper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Series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74" marR="47274" marT="0" marB="0"/>
                </a:tc>
                <a:extLst>
                  <a:ext uri="{0D108BD9-81ED-4DB2-BD59-A6C34878D82A}">
                    <a16:rowId xmlns="" xmlns:a16="http://schemas.microsoft.com/office/drawing/2014/main" val="550802501"/>
                  </a:ext>
                </a:extLst>
              </a:tr>
              <a:tr h="651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74" marR="472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Fatal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Journeys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Volume 4: 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Missing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Migrant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Children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74" marR="472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74" marR="47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74" marR="47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IOM 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Working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Paper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Series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74" marR="47274" marT="0" marB="0"/>
                </a:tc>
                <a:extLst>
                  <a:ext uri="{0D108BD9-81ED-4DB2-BD59-A6C34878D82A}">
                    <a16:rowId xmlns="" xmlns:a16="http://schemas.microsoft.com/office/drawing/2014/main" val="276869144"/>
                  </a:ext>
                </a:extLst>
              </a:tr>
              <a:tr h="988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74" marR="47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tr-TR" sz="2000" b="1" kern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</a:t>
                      </a:r>
                      <a:r>
                        <a:rPr lang="tr-TR" sz="2000" b="1" kern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Evidence</a:t>
                      </a:r>
                      <a:r>
                        <a:rPr lang="tr-TR" sz="2000" b="1" kern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on Yemeni Return </a:t>
                      </a:r>
                      <a:r>
                        <a:rPr lang="tr-TR" sz="2000" b="1" kern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Migrants</a:t>
                      </a:r>
                      <a:r>
                        <a:rPr lang="tr-TR" sz="2000" b="1" kern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kern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tr-TR" sz="2000" b="1" kern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kern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tr-TR" sz="2000" b="1" kern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kern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Kingdom</a:t>
                      </a:r>
                      <a:r>
                        <a:rPr lang="tr-TR" sz="2000" b="1" kern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tr-TR" sz="2000" b="1" kern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Saudi</a:t>
                      </a:r>
                      <a:r>
                        <a:rPr lang="tr-TR" sz="2000" b="1" kern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kern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Arabia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74" marR="472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Michele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Bruni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74" marR="47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74" marR="47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IOM 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Working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Paper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Series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74" marR="47274" marT="0" marB="0"/>
                </a:tc>
                <a:extLst>
                  <a:ext uri="{0D108BD9-81ED-4DB2-BD59-A6C34878D82A}">
                    <a16:rowId xmlns="" xmlns:a16="http://schemas.microsoft.com/office/drawing/2014/main" val="4115988147"/>
                  </a:ext>
                </a:extLst>
              </a:tr>
              <a:tr h="651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74" marR="47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migration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climate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change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nexus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Ghana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74" marR="472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James W. 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Richmond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Bard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College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Annandale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74" marR="47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74" marR="47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IOM 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Working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Paper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Series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74" marR="47274" marT="0" marB="0"/>
                </a:tc>
                <a:extLst>
                  <a:ext uri="{0D108BD9-81ED-4DB2-BD59-A6C34878D82A}">
                    <a16:rowId xmlns="" xmlns:a16="http://schemas.microsoft.com/office/drawing/2014/main" val="1169150034"/>
                  </a:ext>
                </a:extLst>
              </a:tr>
              <a:tr h="1059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tr-TR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74" marR="47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can 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migration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adaptation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Different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options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test 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migration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adaptation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nexus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74" marR="472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François Gemenne1 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Julia Blocher2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74" marR="47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74" marR="47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IOM 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Working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Paper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Series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74" marR="47274" marT="0" marB="0"/>
                </a:tc>
                <a:extLst>
                  <a:ext uri="{0D108BD9-81ED-4DB2-BD59-A6C34878D82A}">
                    <a16:rowId xmlns="" xmlns:a16="http://schemas.microsoft.com/office/drawing/2014/main" val="597551581"/>
                  </a:ext>
                </a:extLst>
              </a:tr>
              <a:tr h="10410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tr-TR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74" marR="47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Migration, Environment 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Climate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Change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Kenya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74" marR="472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Dulo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Nyaoro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74" marR="47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74" marR="47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IOM 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Working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Paper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Series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74" marR="47274" marT="0" marB="0"/>
                </a:tc>
                <a:extLst>
                  <a:ext uri="{0D108BD9-81ED-4DB2-BD59-A6C34878D82A}">
                    <a16:rowId xmlns="" xmlns:a16="http://schemas.microsoft.com/office/drawing/2014/main" val="1787602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66679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="" xmlns:a16="http://schemas.microsoft.com/office/drawing/2014/main" id="{4A5A0C33-A160-43E4-82C0-E1AFFFBF1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24251685"/>
              </p:ext>
            </p:extLst>
          </p:nvPr>
        </p:nvGraphicFramePr>
        <p:xfrm>
          <a:off x="327430" y="0"/>
          <a:ext cx="10852727" cy="6838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0890">
                  <a:extLst>
                    <a:ext uri="{9D8B030D-6E8A-4147-A177-3AD203B41FA5}">
                      <a16:colId xmlns="" xmlns:a16="http://schemas.microsoft.com/office/drawing/2014/main" val="3985808140"/>
                    </a:ext>
                  </a:extLst>
                </a:gridCol>
                <a:gridCol w="4030570">
                  <a:extLst>
                    <a:ext uri="{9D8B030D-6E8A-4147-A177-3AD203B41FA5}">
                      <a16:colId xmlns="" xmlns:a16="http://schemas.microsoft.com/office/drawing/2014/main" val="2769080068"/>
                    </a:ext>
                  </a:extLst>
                </a:gridCol>
                <a:gridCol w="2011279">
                  <a:extLst>
                    <a:ext uri="{9D8B030D-6E8A-4147-A177-3AD203B41FA5}">
                      <a16:colId xmlns="" xmlns:a16="http://schemas.microsoft.com/office/drawing/2014/main" val="2785776430"/>
                    </a:ext>
                  </a:extLst>
                </a:gridCol>
                <a:gridCol w="1303831">
                  <a:extLst>
                    <a:ext uri="{9D8B030D-6E8A-4147-A177-3AD203B41FA5}">
                      <a16:colId xmlns="" xmlns:a16="http://schemas.microsoft.com/office/drawing/2014/main" val="2336136996"/>
                    </a:ext>
                  </a:extLst>
                </a:gridCol>
                <a:gridCol w="2036157">
                  <a:extLst>
                    <a:ext uri="{9D8B030D-6E8A-4147-A177-3AD203B41FA5}">
                      <a16:colId xmlns="" xmlns:a16="http://schemas.microsoft.com/office/drawing/2014/main" val="3476697242"/>
                    </a:ext>
                  </a:extLst>
                </a:gridCol>
              </a:tblGrid>
              <a:tr h="787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behavioral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finance</a:t>
                      </a:r>
                      <a:endParaRPr lang="tr-TR" sz="1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1" marR="50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Behavioral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Approach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Financial </a:t>
                      </a: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Supervision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Regulation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Central </a:t>
                      </a: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Banking</a:t>
                      </a:r>
                      <a:endParaRPr lang="tr-TR" sz="1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1" marR="50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u="sng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Ashraf</a:t>
                      </a:r>
                      <a:r>
                        <a:rPr lang="tr-TR" sz="1900" b="1" u="sng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tr-TR" sz="1900" b="1" u="sng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Khan</a:t>
                      </a:r>
                      <a:endParaRPr lang="tr-TR" sz="1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1" marR="50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August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2018</a:t>
                      </a:r>
                      <a:endParaRPr lang="tr-TR" sz="1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1" marR="505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IMF working paper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1" marR="50521" marT="0" marB="0"/>
                </a:tc>
                <a:extLst>
                  <a:ext uri="{0D108BD9-81ED-4DB2-BD59-A6C34878D82A}">
                    <a16:rowId xmlns="" xmlns:a16="http://schemas.microsoft.com/office/drawing/2014/main" val="282560447"/>
                  </a:ext>
                </a:extLst>
              </a:tr>
              <a:tr h="787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1" marR="50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 </a:t>
                      </a: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Sentiment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International </a:t>
                      </a: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Asset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Prices</a:t>
                      </a:r>
                      <a:endParaRPr lang="tr-TR" sz="1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1" marR="50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Samuel</a:t>
                      </a:r>
                      <a:r>
                        <a:rPr lang="tr-TR" sz="19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 P. </a:t>
                      </a:r>
                      <a:r>
                        <a:rPr lang="tr-TR" sz="1900" b="1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Fraiberger</a:t>
                      </a:r>
                      <a:r>
                        <a:rPr lang="tr-TR" sz="1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19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Do Lee</a:t>
                      </a:r>
                      <a:r>
                        <a:rPr lang="tr-TR" sz="1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1900" b="1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Damien</a:t>
                      </a:r>
                      <a:r>
                        <a:rPr lang="tr-TR" sz="19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tr-TR" sz="1900" b="1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Puy</a:t>
                      </a:r>
                      <a:r>
                        <a:rPr lang="tr-TR" sz="1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tr-TR" sz="1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1" marR="50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December 10, 2018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1" marR="505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IMF working paper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1" marR="50521" marT="0" marB="0"/>
                </a:tc>
                <a:extLst>
                  <a:ext uri="{0D108BD9-81ED-4DB2-BD59-A6C34878D82A}">
                    <a16:rowId xmlns="" xmlns:a16="http://schemas.microsoft.com/office/drawing/2014/main" val="2648383524"/>
                  </a:ext>
                </a:extLst>
              </a:tr>
              <a:tr h="524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1" marR="50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Lending Standards and Output Growth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1" marR="50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Divya</a:t>
                      </a:r>
                      <a:r>
                        <a:rPr lang="tr-TR" sz="19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tr-TR" sz="1900" b="1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Kirti</a:t>
                      </a:r>
                      <a:endParaRPr lang="tr-TR" sz="1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1" marR="50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January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26, 2018</a:t>
                      </a:r>
                      <a:endParaRPr lang="tr-TR" sz="1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1" marR="505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IMF working paper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1" marR="50521" marT="0" marB="0"/>
                </a:tc>
                <a:extLst>
                  <a:ext uri="{0D108BD9-81ED-4DB2-BD59-A6C34878D82A}">
                    <a16:rowId xmlns="" xmlns:a16="http://schemas.microsoft.com/office/drawing/2014/main" val="1464981744"/>
                  </a:ext>
                </a:extLst>
              </a:tr>
              <a:tr h="787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1" marR="50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50"/>
                        </a:spcBef>
                        <a:spcAft>
                          <a:spcPts val="525"/>
                        </a:spcAft>
                      </a:pP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Financial </a:t>
                      </a: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Incentives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Prevent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Undesirable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Behaviors</a:t>
                      </a:r>
                      <a:endParaRPr lang="tr-TR" sz="1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1" marR="50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Walque</a:t>
                      </a:r>
                      <a:r>
                        <a:rPr lang="tr-TR" sz="1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9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Damien</a:t>
                      </a:r>
                      <a:endParaRPr lang="tr-TR" sz="1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1" marR="50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1" marR="505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Policy Research Working Paper (WORLD BANK)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1" marR="50521" marT="0" marB="0"/>
                </a:tc>
                <a:extLst>
                  <a:ext uri="{0D108BD9-81ED-4DB2-BD59-A6C34878D82A}">
                    <a16:rowId xmlns="" xmlns:a16="http://schemas.microsoft.com/office/drawing/2014/main" val="744340765"/>
                  </a:ext>
                </a:extLst>
              </a:tr>
              <a:tr h="787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1" marR="50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50"/>
                        </a:spcBef>
                        <a:spcAft>
                          <a:spcPts val="525"/>
                        </a:spcAft>
                      </a:pPr>
                      <a:r>
                        <a:rPr lang="tr-TR" sz="1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Does Financial Education Impact Financial Literacy and Financial Behavior, and If So, When?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1" marR="50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tr-TR" sz="19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Kaiser</a:t>
                      </a:r>
                      <a:r>
                        <a:rPr lang="tr-TR" sz="1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Tim; </a:t>
                      </a:r>
                      <a:r>
                        <a:rPr lang="tr-TR" sz="19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Menkhoff</a:t>
                      </a:r>
                      <a:r>
                        <a:rPr lang="tr-TR" sz="1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9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Lukas</a:t>
                      </a:r>
                      <a:endParaRPr lang="tr-TR" sz="1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1" marR="50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1" marR="505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Policy Research Working Paper (WORLD BANK)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1" marR="50521" marT="0" marB="0"/>
                </a:tc>
                <a:extLst>
                  <a:ext uri="{0D108BD9-81ED-4DB2-BD59-A6C34878D82A}">
                    <a16:rowId xmlns="" xmlns:a16="http://schemas.microsoft.com/office/drawing/2014/main" val="863178812"/>
                  </a:ext>
                </a:extLst>
              </a:tr>
              <a:tr h="1225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Agricultural Productivity/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İnnovative agriculture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1" marR="50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Crop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Selection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International </a:t>
                      </a: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Differences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Aggregate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Agricultural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Productivity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9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1" marR="505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900" b="1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Jorge</a:t>
                      </a:r>
                      <a:r>
                        <a:rPr lang="tr-TR" sz="19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tr-TR" sz="1900" b="1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Alvarez</a:t>
                      </a:r>
                      <a:r>
                        <a:rPr lang="tr-TR" sz="1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1900" b="1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Claudia</a:t>
                      </a:r>
                      <a:r>
                        <a:rPr lang="tr-TR" sz="19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tr-TR" sz="1900" b="1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Berg</a:t>
                      </a:r>
                      <a:endParaRPr lang="tr-TR" sz="1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1" marR="50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August  2019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1" marR="50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IMF working paper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1" marR="50521" marT="0" marB="0"/>
                </a:tc>
                <a:extLst>
                  <a:ext uri="{0D108BD9-81ED-4DB2-BD59-A6C34878D82A}">
                    <a16:rowId xmlns="" xmlns:a16="http://schemas.microsoft.com/office/drawing/2014/main" val="4208751100"/>
                  </a:ext>
                </a:extLst>
              </a:tr>
              <a:tr h="972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1" marR="50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Macroeconomic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Gains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Reforming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Agri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Sector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Case of </a:t>
                      </a:r>
                      <a:r>
                        <a:rPr lang="tr-TR" sz="19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France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9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1" marR="505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900" b="1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Nicoletta</a:t>
                      </a:r>
                      <a:r>
                        <a:rPr lang="tr-TR" sz="19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 Batini</a:t>
                      </a:r>
                      <a:endParaRPr lang="tr-TR" sz="1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1" marR="50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February 26, 2019</a:t>
                      </a:r>
                      <a:endParaRPr lang="tr-TR" sz="1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1" marR="50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IMF </a:t>
                      </a: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working</a:t>
                      </a:r>
                      <a:r>
                        <a:rPr lang="tr-TR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paper</a:t>
                      </a:r>
                      <a:endParaRPr lang="tr-TR" sz="1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1" marR="50521" marT="0" marB="0"/>
                </a:tc>
                <a:extLst>
                  <a:ext uri="{0D108BD9-81ED-4DB2-BD59-A6C34878D82A}">
                    <a16:rowId xmlns="" xmlns:a16="http://schemas.microsoft.com/office/drawing/2014/main" val="726880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48426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B2546B46-7698-4C22-B6FA-565079E64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6303"/>
            <a:ext cx="12192000" cy="39853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9301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="" xmlns:a16="http://schemas.microsoft.com/office/drawing/2014/main" id="{3C1A66A3-E178-4698-9442-15C654F49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18587821"/>
              </p:ext>
            </p:extLst>
          </p:nvPr>
        </p:nvGraphicFramePr>
        <p:xfrm>
          <a:off x="380999" y="242090"/>
          <a:ext cx="11505258" cy="6572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8210">
                  <a:extLst>
                    <a:ext uri="{9D8B030D-6E8A-4147-A177-3AD203B41FA5}">
                      <a16:colId xmlns="" xmlns:a16="http://schemas.microsoft.com/office/drawing/2014/main" val="2192635973"/>
                    </a:ext>
                  </a:extLst>
                </a:gridCol>
                <a:gridCol w="4344030">
                  <a:extLst>
                    <a:ext uri="{9D8B030D-6E8A-4147-A177-3AD203B41FA5}">
                      <a16:colId xmlns="" xmlns:a16="http://schemas.microsoft.com/office/drawing/2014/main" val="2656986588"/>
                    </a:ext>
                  </a:extLst>
                </a:gridCol>
                <a:gridCol w="2132209">
                  <a:extLst>
                    <a:ext uri="{9D8B030D-6E8A-4147-A177-3AD203B41FA5}">
                      <a16:colId xmlns="" xmlns:a16="http://schemas.microsoft.com/office/drawing/2014/main" val="423240767"/>
                    </a:ext>
                  </a:extLst>
                </a:gridCol>
                <a:gridCol w="1206808">
                  <a:extLst>
                    <a:ext uri="{9D8B030D-6E8A-4147-A177-3AD203B41FA5}">
                      <a16:colId xmlns="" xmlns:a16="http://schemas.microsoft.com/office/drawing/2014/main" val="896551058"/>
                    </a:ext>
                  </a:extLst>
                </a:gridCol>
                <a:gridCol w="2334001">
                  <a:extLst>
                    <a:ext uri="{9D8B030D-6E8A-4147-A177-3AD203B41FA5}">
                      <a16:colId xmlns="" xmlns:a16="http://schemas.microsoft.com/office/drawing/2014/main" val="1368870229"/>
                    </a:ext>
                  </a:extLst>
                </a:gridCol>
              </a:tblGrid>
              <a:tr h="12794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Agricultural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Productivity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İnnovative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agriculture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2" marR="5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Globalization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Farmland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Theory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Empirical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Evidence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2" marR="534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b="1" u="sng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Rabah</a:t>
                      </a:r>
                      <a:r>
                        <a:rPr lang="tr-TR" sz="2000" b="1" u="sng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tr-TR" sz="2000" b="1" u="sng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Arezki</a:t>
                      </a: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2000" b="1" u="sng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Christian</a:t>
                      </a:r>
                      <a:r>
                        <a:rPr lang="tr-TR" sz="2000" b="1" u="sng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u="sng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Bogman</a:t>
                      </a:r>
                      <a:r>
                        <a:rPr lang="tr-TR" sz="2000" b="1" u="sng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</a:t>
                      </a:r>
                      <a:r>
                        <a:rPr lang="tr-TR" sz="2000" b="1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arris </a:t>
                      </a:r>
                      <a:r>
                        <a:rPr lang="tr-TR" sz="2000" b="1" u="sng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Selod</a:t>
                      </a:r>
                      <a:endParaRPr lang="tr-T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2" marR="5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June 22, 2018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2" marR="5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IMF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working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paper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2" marR="53402" marT="0" marB="0"/>
                </a:tc>
                <a:extLst>
                  <a:ext uri="{0D108BD9-81ED-4DB2-BD59-A6C34878D82A}">
                    <a16:rowId xmlns="" xmlns:a16="http://schemas.microsoft.com/office/drawing/2014/main" val="2102255702"/>
                  </a:ext>
                </a:extLst>
              </a:tr>
              <a:tr h="868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2" marR="5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-Run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Decoupling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Emissions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Output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Evidence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Largest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Emitters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2" marR="534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Gail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Cohen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João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Tovar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Jalles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….</a:t>
                      </a:r>
                      <a:endParaRPr lang="tr-TR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2" marR="5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March 13, 2018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2" marR="5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IMF working paper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2" marR="53402" marT="0" marB="0"/>
                </a:tc>
                <a:extLst>
                  <a:ext uri="{0D108BD9-81ED-4DB2-BD59-A6C34878D82A}">
                    <a16:rowId xmlns="" xmlns:a16="http://schemas.microsoft.com/office/drawing/2014/main" val="2721437519"/>
                  </a:ext>
                </a:extLst>
              </a:tr>
              <a:tr h="869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2" marR="5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Structural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Transformation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Agricultural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Wage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Gap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2" marR="534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Jorge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Alvarez</a:t>
                      </a:r>
                      <a:endParaRPr lang="tr-TR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2" marR="5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December 22, 2017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2" marR="5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IMF working paper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2" marR="53402" marT="0" marB="0"/>
                </a:tc>
                <a:extLst>
                  <a:ext uri="{0D108BD9-81ED-4DB2-BD59-A6C34878D82A}">
                    <a16:rowId xmlns="" xmlns:a16="http://schemas.microsoft.com/office/drawing/2014/main" val="4190495888"/>
                  </a:ext>
                </a:extLst>
              </a:tr>
              <a:tr h="868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2" marR="5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Structural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Reforms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Productivity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Growth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Emerging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Market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Developing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Economies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2" marR="534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Era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Dabla-Norris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Giang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 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Ho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; </a:t>
                      </a:r>
                      <a:r>
                        <a:rPr lang="tr-TR" sz="2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Annette</a:t>
                      </a:r>
                      <a:r>
                        <a:rPr lang="tr-TR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 J </a:t>
                      </a:r>
                      <a:endParaRPr lang="tr-TR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2" marR="5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February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9, 2016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2" marR="5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IMF working paper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2" marR="53402" marT="0" marB="0"/>
                </a:tc>
                <a:extLst>
                  <a:ext uri="{0D108BD9-81ED-4DB2-BD59-A6C34878D82A}">
                    <a16:rowId xmlns="" xmlns:a16="http://schemas.microsoft.com/office/drawing/2014/main" val="4234732303"/>
                  </a:ext>
                </a:extLst>
              </a:tr>
              <a:tr h="572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2" marR="5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50"/>
                        </a:spcBef>
                        <a:spcAft>
                          <a:spcPts val="525"/>
                        </a:spcAft>
                      </a:pP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Innovative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Agricultural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SME Finance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Models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2" marR="534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World Bank Group. 2019</a:t>
                      </a:r>
                      <a:endParaRPr lang="tr-TR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2" marR="5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2" marR="5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(WORLD BANK)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2" marR="53402" marT="0" marB="0"/>
                </a:tc>
                <a:extLst>
                  <a:ext uri="{0D108BD9-81ED-4DB2-BD59-A6C34878D82A}">
                    <a16:rowId xmlns="" xmlns:a16="http://schemas.microsoft.com/office/drawing/2014/main" val="3818953538"/>
                  </a:ext>
                </a:extLst>
              </a:tr>
              <a:tr h="868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2" marR="5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50"/>
                        </a:spcBef>
                        <a:spcAft>
                          <a:spcPts val="525"/>
                        </a:spcAft>
                      </a:pP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Pakistan Development Update,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June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2019 :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Weathering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Storm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Restoring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Macroeconomic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Stability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2" marR="534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World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Bank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2017</a:t>
                      </a:r>
                      <a:endParaRPr lang="tr-TR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2" marR="5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2" marR="5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(WORLD BANK)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2" marR="53402" marT="0" marB="0"/>
                </a:tc>
                <a:extLst>
                  <a:ext uri="{0D108BD9-81ED-4DB2-BD59-A6C34878D82A}">
                    <a16:rowId xmlns="" xmlns:a16="http://schemas.microsoft.com/office/drawing/2014/main" val="3003858489"/>
                  </a:ext>
                </a:extLst>
              </a:tr>
              <a:tr h="777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tr-TR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2" marR="5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50"/>
                        </a:spcBef>
                        <a:spcAft>
                          <a:spcPts val="525"/>
                        </a:spcAft>
                      </a:pP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Innovations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Scaling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Green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Sectors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1050"/>
                        </a:spcBef>
                        <a:spcAft>
                          <a:spcPts val="525"/>
                        </a:spcAft>
                      </a:pP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2" marR="534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World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Bank </a:t>
                      </a:r>
                      <a:r>
                        <a:rPr lang="tr-TR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</a:t>
                      </a: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2017</a:t>
                      </a:r>
                      <a:endParaRPr lang="tr-TR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2" marR="5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2" marR="53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(WORLD BANK)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2" marR="53402" marT="0" marB="0"/>
                </a:tc>
                <a:extLst>
                  <a:ext uri="{0D108BD9-81ED-4DB2-BD59-A6C34878D82A}">
                    <a16:rowId xmlns="" xmlns:a16="http://schemas.microsoft.com/office/drawing/2014/main" val="183896922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0ABBD83E-5D8F-41E1-BD74-CA575A7AA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024" y="1684643"/>
            <a:ext cx="15860049" cy="57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167026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A39EB109-8478-4379-B8EA-D7309D72C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1335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558B4ECB-C1F0-465D-8899-59D673E4D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687" y="490537"/>
            <a:ext cx="6524625" cy="5876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8772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15C47AB1-68A0-4B62-B2AB-263FAA0FE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8150"/>
            <a:ext cx="12192000" cy="5281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037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9C6281F0-499C-4389-8C77-23C380BF4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206"/>
            <a:ext cx="12192000" cy="57775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0006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0AA0A16C-A2A8-4696-97ED-AD38B5194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997"/>
            <a:ext cx="12192000" cy="65080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1873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72B5D547-5899-44BB-8809-51310EB9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820"/>
            <a:ext cx="12192000" cy="6702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1757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D7FFE70E-8B25-478D-96C3-11921E36B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5998"/>
            <a:ext cx="12192000" cy="54660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9293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112</TotalTime>
  <Words>1034</Words>
  <Application>Microsoft Office PowerPoint</Application>
  <PresentationFormat>Özel</PresentationFormat>
  <Paragraphs>287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Gezinti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Suat</dc:creator>
  <cp:lastModifiedBy>user</cp:lastModifiedBy>
  <cp:revision>31</cp:revision>
  <dcterms:created xsi:type="dcterms:W3CDTF">2019-10-26T19:15:58Z</dcterms:created>
  <dcterms:modified xsi:type="dcterms:W3CDTF">2019-10-26T00:23:54Z</dcterms:modified>
</cp:coreProperties>
</file>